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avi" ContentType="video/avi"/>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handoutMasterIdLst>
    <p:handoutMasterId r:id="rId39"/>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1" r:id="rId36"/>
    <p:sldId id="290" r:id="rId37"/>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2" autoAdjust="0"/>
    <p:restoredTop sz="94692" autoAdjust="0"/>
  </p:normalViewPr>
  <p:slideViewPr>
    <p:cSldViewPr>
      <p:cViewPr varScale="1">
        <p:scale>
          <a:sx n="89" d="100"/>
          <a:sy n="89" d="100"/>
        </p:scale>
        <p:origin x="-1978" y="-6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13BB87B-0670-4A67-82FE-D5950B700326}" type="datetimeFigureOut">
              <a:rPr lang="fr-FR" smtClean="0"/>
              <a:t>03/06/2014</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7652903-792C-417C-AE28-C1BFD2DEA305}" type="slidenum">
              <a:rPr lang="fr-FR" smtClean="0"/>
              <a:t>‹N°›</a:t>
            </a:fld>
            <a:endParaRPr lang="fr-FR"/>
          </a:p>
        </p:txBody>
      </p:sp>
    </p:spTree>
    <p:extLst>
      <p:ext uri="{BB962C8B-B14F-4D97-AF65-F5344CB8AC3E}">
        <p14:creationId xmlns:p14="http://schemas.microsoft.com/office/powerpoint/2010/main" val="11609752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74A7F2-7CEE-4260-AA46-0317F943F395}" type="datetimeFigureOut">
              <a:rPr lang="fr-FR" smtClean="0"/>
              <a:t>03/06/2014</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E9ACB8-1F97-479F-80E3-2F98C8A81301}" type="slidenum">
              <a:rPr lang="fr-FR" smtClean="0"/>
              <a:t>‹N°›</a:t>
            </a:fld>
            <a:endParaRPr lang="fr-FR"/>
          </a:p>
        </p:txBody>
      </p:sp>
    </p:spTree>
    <p:extLst>
      <p:ext uri="{BB962C8B-B14F-4D97-AF65-F5344CB8AC3E}">
        <p14:creationId xmlns:p14="http://schemas.microsoft.com/office/powerpoint/2010/main" val="3506541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EE9ACB8-1F97-479F-80E3-2F98C8A81301}" type="slidenum">
              <a:rPr lang="fr-FR" smtClean="0"/>
              <a:t>28</a:t>
            </a:fld>
            <a:endParaRPr lang="fr-FR"/>
          </a:p>
        </p:txBody>
      </p:sp>
    </p:spTree>
    <p:extLst>
      <p:ext uri="{BB962C8B-B14F-4D97-AF65-F5344CB8AC3E}">
        <p14:creationId xmlns:p14="http://schemas.microsoft.com/office/powerpoint/2010/main" val="2489870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5B105523-5A00-4DEB-AC79-B0D289CF5BC6}" type="datetimeFigureOut">
              <a:rPr lang="fr-FR" smtClean="0"/>
              <a:t>03/06/2014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584D0A1-B42F-4832-9A78-AB9281FAA18B}" type="slidenum">
              <a:rPr lang="fr-FR" smtClean="0"/>
              <a:t>‹N°›</a:t>
            </a:fld>
            <a:endParaRPr lang="fr-FR"/>
          </a:p>
        </p:txBody>
      </p:sp>
    </p:spTree>
    <p:extLst>
      <p:ext uri="{BB962C8B-B14F-4D97-AF65-F5344CB8AC3E}">
        <p14:creationId xmlns:p14="http://schemas.microsoft.com/office/powerpoint/2010/main" val="2123862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B105523-5A00-4DEB-AC79-B0D289CF5BC6}" type="datetimeFigureOut">
              <a:rPr lang="fr-FR" smtClean="0"/>
              <a:t>03/06/2014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584D0A1-B42F-4832-9A78-AB9281FAA18B}" type="slidenum">
              <a:rPr lang="fr-FR" smtClean="0"/>
              <a:t>‹N°›</a:t>
            </a:fld>
            <a:endParaRPr lang="fr-FR"/>
          </a:p>
        </p:txBody>
      </p:sp>
    </p:spTree>
    <p:extLst>
      <p:ext uri="{BB962C8B-B14F-4D97-AF65-F5344CB8AC3E}">
        <p14:creationId xmlns:p14="http://schemas.microsoft.com/office/powerpoint/2010/main" val="1298445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B105523-5A00-4DEB-AC79-B0D289CF5BC6}" type="datetimeFigureOut">
              <a:rPr lang="fr-FR" smtClean="0"/>
              <a:t>03/06/2014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584D0A1-B42F-4832-9A78-AB9281FAA18B}" type="slidenum">
              <a:rPr lang="fr-FR" smtClean="0"/>
              <a:t>‹N°›</a:t>
            </a:fld>
            <a:endParaRPr lang="fr-FR"/>
          </a:p>
        </p:txBody>
      </p:sp>
    </p:spTree>
    <p:extLst>
      <p:ext uri="{BB962C8B-B14F-4D97-AF65-F5344CB8AC3E}">
        <p14:creationId xmlns:p14="http://schemas.microsoft.com/office/powerpoint/2010/main" val="1047022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B105523-5A00-4DEB-AC79-B0D289CF5BC6}" type="datetimeFigureOut">
              <a:rPr lang="fr-FR" smtClean="0"/>
              <a:t>03/06/2014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584D0A1-B42F-4832-9A78-AB9281FAA18B}" type="slidenum">
              <a:rPr lang="fr-FR" smtClean="0"/>
              <a:t>‹N°›</a:t>
            </a:fld>
            <a:endParaRPr lang="fr-FR"/>
          </a:p>
        </p:txBody>
      </p:sp>
    </p:spTree>
    <p:extLst>
      <p:ext uri="{BB962C8B-B14F-4D97-AF65-F5344CB8AC3E}">
        <p14:creationId xmlns:p14="http://schemas.microsoft.com/office/powerpoint/2010/main" val="3853349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5B105523-5A00-4DEB-AC79-B0D289CF5BC6}" type="datetimeFigureOut">
              <a:rPr lang="fr-FR" smtClean="0"/>
              <a:t>03/06/2014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584D0A1-B42F-4832-9A78-AB9281FAA18B}" type="slidenum">
              <a:rPr lang="fr-FR" smtClean="0"/>
              <a:t>‹N°›</a:t>
            </a:fld>
            <a:endParaRPr lang="fr-FR"/>
          </a:p>
        </p:txBody>
      </p:sp>
    </p:spTree>
    <p:extLst>
      <p:ext uri="{BB962C8B-B14F-4D97-AF65-F5344CB8AC3E}">
        <p14:creationId xmlns:p14="http://schemas.microsoft.com/office/powerpoint/2010/main" val="1502551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5B105523-5A00-4DEB-AC79-B0D289CF5BC6}" type="datetimeFigureOut">
              <a:rPr lang="fr-FR" smtClean="0"/>
              <a:t>03/06/2014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584D0A1-B42F-4832-9A78-AB9281FAA18B}" type="slidenum">
              <a:rPr lang="fr-FR" smtClean="0"/>
              <a:t>‹N°›</a:t>
            </a:fld>
            <a:endParaRPr lang="fr-FR"/>
          </a:p>
        </p:txBody>
      </p:sp>
    </p:spTree>
    <p:extLst>
      <p:ext uri="{BB962C8B-B14F-4D97-AF65-F5344CB8AC3E}">
        <p14:creationId xmlns:p14="http://schemas.microsoft.com/office/powerpoint/2010/main" val="1842840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5B105523-5A00-4DEB-AC79-B0D289CF5BC6}" type="datetimeFigureOut">
              <a:rPr lang="fr-FR" smtClean="0"/>
              <a:t>03/06/2014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F584D0A1-B42F-4832-9A78-AB9281FAA18B}" type="slidenum">
              <a:rPr lang="fr-FR" smtClean="0"/>
              <a:t>‹N°›</a:t>
            </a:fld>
            <a:endParaRPr lang="fr-FR"/>
          </a:p>
        </p:txBody>
      </p:sp>
    </p:spTree>
    <p:extLst>
      <p:ext uri="{BB962C8B-B14F-4D97-AF65-F5344CB8AC3E}">
        <p14:creationId xmlns:p14="http://schemas.microsoft.com/office/powerpoint/2010/main" val="611797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5B105523-5A00-4DEB-AC79-B0D289CF5BC6}" type="datetimeFigureOut">
              <a:rPr lang="fr-FR" smtClean="0"/>
              <a:t>03/06/2014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F584D0A1-B42F-4832-9A78-AB9281FAA18B}" type="slidenum">
              <a:rPr lang="fr-FR" smtClean="0"/>
              <a:t>‹N°›</a:t>
            </a:fld>
            <a:endParaRPr lang="fr-FR"/>
          </a:p>
        </p:txBody>
      </p:sp>
    </p:spTree>
    <p:extLst>
      <p:ext uri="{BB962C8B-B14F-4D97-AF65-F5344CB8AC3E}">
        <p14:creationId xmlns:p14="http://schemas.microsoft.com/office/powerpoint/2010/main" val="4052230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5B105523-5A00-4DEB-AC79-B0D289CF5BC6}" type="datetimeFigureOut">
              <a:rPr lang="fr-FR" smtClean="0"/>
              <a:t>03/06/2014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F584D0A1-B42F-4832-9A78-AB9281FAA18B}" type="slidenum">
              <a:rPr lang="fr-FR" smtClean="0"/>
              <a:t>‹N°›</a:t>
            </a:fld>
            <a:endParaRPr lang="fr-FR"/>
          </a:p>
        </p:txBody>
      </p:sp>
    </p:spTree>
    <p:extLst>
      <p:ext uri="{BB962C8B-B14F-4D97-AF65-F5344CB8AC3E}">
        <p14:creationId xmlns:p14="http://schemas.microsoft.com/office/powerpoint/2010/main" val="3210131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5B105523-5A00-4DEB-AC79-B0D289CF5BC6}" type="datetimeFigureOut">
              <a:rPr lang="fr-FR" smtClean="0"/>
              <a:t>03/06/2014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584D0A1-B42F-4832-9A78-AB9281FAA18B}" type="slidenum">
              <a:rPr lang="fr-FR" smtClean="0"/>
              <a:t>‹N°›</a:t>
            </a:fld>
            <a:endParaRPr lang="fr-FR"/>
          </a:p>
        </p:txBody>
      </p:sp>
    </p:spTree>
    <p:extLst>
      <p:ext uri="{BB962C8B-B14F-4D97-AF65-F5344CB8AC3E}">
        <p14:creationId xmlns:p14="http://schemas.microsoft.com/office/powerpoint/2010/main" val="1198588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5B105523-5A00-4DEB-AC79-B0D289CF5BC6}" type="datetimeFigureOut">
              <a:rPr lang="fr-FR" smtClean="0"/>
              <a:t>03/06/2014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584D0A1-B42F-4832-9A78-AB9281FAA18B}" type="slidenum">
              <a:rPr lang="fr-FR" smtClean="0"/>
              <a:t>‹N°›</a:t>
            </a:fld>
            <a:endParaRPr lang="fr-FR"/>
          </a:p>
        </p:txBody>
      </p:sp>
    </p:spTree>
    <p:extLst>
      <p:ext uri="{BB962C8B-B14F-4D97-AF65-F5344CB8AC3E}">
        <p14:creationId xmlns:p14="http://schemas.microsoft.com/office/powerpoint/2010/main" val="34735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5523-5A00-4DEB-AC79-B0D289CF5BC6}" type="datetimeFigureOut">
              <a:rPr lang="fr-FR" smtClean="0"/>
              <a:t>03/06/2014</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84D0A1-B42F-4832-9A78-AB9281FAA18B}" type="slidenum">
              <a:rPr lang="fr-FR" smtClean="0"/>
              <a:t>‹N°›</a:t>
            </a:fld>
            <a:endParaRPr lang="fr-FR"/>
          </a:p>
        </p:txBody>
      </p:sp>
    </p:spTree>
    <p:extLst>
      <p:ext uri="{BB962C8B-B14F-4D97-AF65-F5344CB8AC3E}">
        <p14:creationId xmlns:p14="http://schemas.microsoft.com/office/powerpoint/2010/main" val="18134290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hyperlink" Target="http://dai.ly/xsupu6"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avi"/><Relationship Id="rId1" Type="http://schemas.microsoft.com/office/2007/relationships/media" Target="../media/media3.avi"/><Relationship Id="rId5" Type="http://schemas.openxmlformats.org/officeDocument/2006/relationships/hyperlink" Target="http://youtu.be/QbL5k9jOInU" TargetMode="External"/><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video" Target="https://www.youtube.com/v/ZXVOyFtwKFY?version=3&amp;hl=fr_FR&amp;rel=0" TargetMode="Externa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avi"/><Relationship Id="rId1" Type="http://schemas.microsoft.com/office/2007/relationships/media" Target="../media/media4.avi"/><Relationship Id="rId5" Type="http://schemas.openxmlformats.org/officeDocument/2006/relationships/image" Target="../media/image12.png"/><Relationship Id="rId4" Type="http://schemas.openxmlformats.org/officeDocument/2006/relationships/hyperlink" Target="http://youtu.be/kRO0JU-HVm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82402" y="7151"/>
            <a:ext cx="7606022" cy="1189601"/>
          </a:xfrm>
        </p:spPr>
        <p:txBody>
          <a:bodyPr/>
          <a:lstStyle/>
          <a:p>
            <a:r>
              <a:rPr lang="fr-FR" u="sng" dirty="0" smtClean="0"/>
              <a:t>Activité : Art et technique</a:t>
            </a:r>
            <a:endParaRPr lang="fr-FR" u="sng" dirty="0"/>
          </a:p>
        </p:txBody>
      </p:sp>
      <p:sp>
        <p:nvSpPr>
          <p:cNvPr id="3" name="Sous-titre 2"/>
          <p:cNvSpPr>
            <a:spLocks noGrp="1"/>
          </p:cNvSpPr>
          <p:nvPr>
            <p:ph type="subTitle" idx="1"/>
          </p:nvPr>
        </p:nvSpPr>
        <p:spPr>
          <a:xfrm>
            <a:off x="1481692" y="5661248"/>
            <a:ext cx="6400800" cy="769640"/>
          </a:xfrm>
        </p:spPr>
        <p:txBody>
          <a:bodyPr/>
          <a:lstStyle/>
          <a:p>
            <a:r>
              <a:rPr lang="fr-FR" dirty="0" smtClean="0">
                <a:solidFill>
                  <a:schemeClr val="tx1"/>
                </a:solidFill>
              </a:rPr>
              <a:t>Quel est cet objet ?</a:t>
            </a:r>
            <a:endParaRPr lang="fr-FR" dirty="0">
              <a:solidFill>
                <a:schemeClr val="tx1"/>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3242" y="1124744"/>
            <a:ext cx="4657700" cy="4401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72448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9512" y="260648"/>
            <a:ext cx="8507288" cy="5865515"/>
          </a:xfrm>
        </p:spPr>
        <p:txBody>
          <a:bodyPr>
            <a:normAutofit fontScale="92500" lnSpcReduction="10000"/>
          </a:bodyPr>
          <a:lstStyle/>
          <a:p>
            <a:pPr marL="0" indent="0">
              <a:buNone/>
            </a:pPr>
            <a:endParaRPr lang="fr-FR" dirty="0" smtClean="0"/>
          </a:p>
          <a:p>
            <a:pPr marL="0" indent="0">
              <a:buNone/>
            </a:pPr>
            <a:endParaRPr lang="fr-FR" dirty="0" smtClean="0"/>
          </a:p>
          <a:p>
            <a:pPr marL="0" indent="0">
              <a:buNone/>
            </a:pPr>
            <a:endParaRPr lang="fr-FR" dirty="0"/>
          </a:p>
          <a:p>
            <a:pPr marL="0" indent="0">
              <a:buNone/>
            </a:pPr>
            <a:endParaRPr lang="fr-FR" dirty="0" smtClean="0"/>
          </a:p>
          <a:p>
            <a:pPr marL="0" indent="0" algn="just">
              <a:buNone/>
            </a:pPr>
            <a:r>
              <a:rPr lang="fr-FR" dirty="0" smtClean="0"/>
              <a:t>L’art se place d’emblée dans une rencontre, entre un créateur et son spectateur, sur une modalité affective. Ce que l’artiste cherche à faire, selon Bergson (</a:t>
            </a:r>
            <a:r>
              <a:rPr lang="fr-FR" i="1" dirty="0" smtClean="0"/>
              <a:t>Essai sur les données immédiates de la conscience</a:t>
            </a:r>
            <a:r>
              <a:rPr lang="fr-FR" dirty="0" smtClean="0"/>
              <a:t>, </a:t>
            </a:r>
            <a:r>
              <a:rPr lang="fr-FR" dirty="0" err="1" smtClean="0"/>
              <a:t>ch.I</a:t>
            </a:r>
            <a:r>
              <a:rPr lang="fr-FR" dirty="0" smtClean="0"/>
              <a:t>), c’est à </a:t>
            </a:r>
            <a:r>
              <a:rPr lang="fr-FR" u="sng" dirty="0" smtClean="0"/>
              <a:t>nous « faire éprouver ce qu’il ne saurait nous faire comprendre ».</a:t>
            </a:r>
            <a:r>
              <a:rPr lang="fr-FR" dirty="0" smtClean="0"/>
              <a:t> En cela, l’œuvre d’art est un acte libre qui ressemble à ce que nous avons au fond de nous.</a:t>
            </a:r>
          </a:p>
          <a:p>
            <a:pPr marL="0" indent="0">
              <a:buNone/>
            </a:pPr>
            <a:endParaRPr lang="fr-FR"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60648"/>
            <a:ext cx="8809653"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24411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9512" y="260648"/>
            <a:ext cx="8507288" cy="5865515"/>
          </a:xfrm>
        </p:spPr>
        <p:txBody>
          <a:bodyPr>
            <a:normAutofit fontScale="77500" lnSpcReduction="20000"/>
          </a:bodyPr>
          <a:lstStyle/>
          <a:p>
            <a:pPr marL="0" indent="0" algn="just">
              <a:buNone/>
            </a:pPr>
            <a:r>
              <a:rPr lang="fr-FR" sz="3600" dirty="0" smtClean="0"/>
              <a:t>Par ces procédés techniques et rythmiques qu’il invente, en fonction d’une émotion qu’il éprouve sur le moment, il arrive à faire passer des sentiments au spectateur de son œuvre, abaissant ainsi « les barrières que l’espace et le temps avaient mis » entre la conscience de l’artiste au moment de créer et la nôtre, selon Bergson : </a:t>
            </a:r>
          </a:p>
          <a:p>
            <a:pPr marL="0" indent="0" algn="just">
              <a:buNone/>
            </a:pPr>
            <a:endParaRPr lang="fr-FR" sz="3600" dirty="0" smtClean="0"/>
          </a:p>
          <a:p>
            <a:pPr marL="0" indent="0" algn="just">
              <a:buNone/>
            </a:pPr>
            <a:r>
              <a:rPr lang="fr-FR" sz="3600" dirty="0" smtClean="0"/>
              <a:t>« l’objet de l’art est d’endormir les puissances actives ou plutôt résistantes de notre personnalité, et de nous amener ainsi à un état de docilité parfaite où nous réalisons l’idée qu’on nous suggère, où nous sympathisons avec le sentiment exprimé. Dans les procédés de l’art, on retrouvera sous une forme atténuée, raffinés et en quelque sorte spiritualisés les procédés par lesquels on obtient ordinairement l’état d’hypnose ».</a:t>
            </a:r>
          </a:p>
          <a:p>
            <a:pPr marL="0" indent="0">
              <a:buNone/>
            </a:pPr>
            <a:endParaRPr lang="fr-FR" dirty="0"/>
          </a:p>
        </p:txBody>
      </p:sp>
    </p:spTree>
    <p:extLst>
      <p:ext uri="{BB962C8B-B14F-4D97-AF65-F5344CB8AC3E}">
        <p14:creationId xmlns:p14="http://schemas.microsoft.com/office/powerpoint/2010/main" val="35245384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9512" y="260648"/>
            <a:ext cx="8507288" cy="5865515"/>
          </a:xfrm>
        </p:spPr>
        <p:txBody>
          <a:bodyPr>
            <a:normAutofit fontScale="77500" lnSpcReduction="20000"/>
          </a:bodyPr>
          <a:lstStyle/>
          <a:p>
            <a:pPr marL="0" indent="0" algn="just">
              <a:buNone/>
            </a:pPr>
            <a:r>
              <a:rPr lang="fr-FR" sz="3600" dirty="0" smtClean="0"/>
              <a:t>Par ces procédés techniques et rythmiques qu’il invente, en fonction d’une émotion qu’il éprouve sur le moment, il arrive à faire passer des sentiments au spectateur de son œuvre, abaissant ainsi « les barrières que l’espace et le temps avaient mis » entre la conscience de l’artiste au moment de créer et la nôtre, selon Bergson : </a:t>
            </a:r>
          </a:p>
          <a:p>
            <a:pPr marL="0" indent="0" algn="just">
              <a:buNone/>
            </a:pPr>
            <a:endParaRPr lang="fr-FR" sz="3600" dirty="0" smtClean="0"/>
          </a:p>
          <a:p>
            <a:pPr marL="0" indent="0" algn="just">
              <a:buNone/>
            </a:pPr>
            <a:r>
              <a:rPr lang="fr-FR" sz="3600" dirty="0" smtClean="0"/>
              <a:t>« l’objet de l’art est d’endormir les puissances actives ou plutôt résistantes de notre personnalité, et de nous amener ainsi à un état de docilité parfaite où nous réalisons l’idée qu’on nous suggère, où nous sympathisons avec le sentiment exprimé. Dans les procédés de l’art, on retrouvera sous une forme atténuée, raffinés et en quelque sorte spiritualisés les procédés par lesquels on obtient ordinairement l’état d’hypnose ».</a:t>
            </a:r>
          </a:p>
          <a:p>
            <a:pPr marL="0" indent="0">
              <a:buNone/>
            </a:pPr>
            <a:endParaRPr lang="fr-FR" dirty="0"/>
          </a:p>
        </p:txBody>
      </p:sp>
    </p:spTree>
    <p:extLst>
      <p:ext uri="{BB962C8B-B14F-4D97-AF65-F5344CB8AC3E}">
        <p14:creationId xmlns:p14="http://schemas.microsoft.com/office/powerpoint/2010/main" val="8521986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23528" y="476672"/>
            <a:ext cx="8507288" cy="5616624"/>
          </a:xfrm>
        </p:spPr>
        <p:txBody>
          <a:bodyPr>
            <a:normAutofit fontScale="47500" lnSpcReduction="20000"/>
          </a:bodyPr>
          <a:lstStyle/>
          <a:p>
            <a:pPr marL="0" indent="0" algn="just">
              <a:buNone/>
            </a:pPr>
            <a:r>
              <a:rPr lang="fr-FR" sz="5100" dirty="0" smtClean="0"/>
              <a:t>Voilà pourquoi, prenant l’exemple d’un poème réussi peu après, il explique que « le poète est celui chez qui les sentiments se développent en images, et les images elles-mêmes en paroles, dociles au rythme, pour les traduire. […Grâce au rythme] notre âme, bercée et endormie, s’oublie comme en un rêve pour penser et pour voir avec le poète ». L’art semble donc un moyen de communication de sentiments indicibles entre l’artiste et le spectateur. Comme Bergson, toujours, l’explique dans </a:t>
            </a:r>
            <a:r>
              <a:rPr lang="fr-FR" sz="5100" i="1" dirty="0" smtClean="0"/>
              <a:t>Le rire </a:t>
            </a:r>
            <a:r>
              <a:rPr lang="fr-FR" sz="5100" dirty="0" smtClean="0"/>
              <a:t>:</a:t>
            </a:r>
          </a:p>
          <a:p>
            <a:pPr marL="0" indent="0" algn="just">
              <a:buNone/>
            </a:pPr>
            <a:endParaRPr lang="fr-FR" sz="5100" dirty="0" smtClean="0"/>
          </a:p>
          <a:p>
            <a:pPr marL="0" indent="0" algn="just">
              <a:buNone/>
            </a:pPr>
            <a:r>
              <a:rPr lang="fr-FR" sz="5100" dirty="0" smtClean="0"/>
              <a:t>« Qu'il soit peinture, sculpture, poésie ou musique, l'art n'a d'autre objet que d'écarter les symboles pratiquement utiles, les généralités conventionnellement et socialement acceptées, enfin tout ce qui nous masque la réalité, pour nous mettre face à face avec la réalité même. […] L'art n'est sûrement qu'une vision plus directe de la réalité. Mais cette pureté de perception implique une rupture avec la convention utile, un désintéressement inné et spécialement localisé du sens ou de la conscience [...] »</a:t>
            </a:r>
          </a:p>
          <a:p>
            <a:pPr marL="0" indent="0">
              <a:buNone/>
            </a:pPr>
            <a:endParaRPr lang="fr-FR" dirty="0"/>
          </a:p>
        </p:txBody>
      </p:sp>
    </p:spTree>
    <p:extLst>
      <p:ext uri="{BB962C8B-B14F-4D97-AF65-F5344CB8AC3E}">
        <p14:creationId xmlns:p14="http://schemas.microsoft.com/office/powerpoint/2010/main" val="39535920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60648"/>
            <a:ext cx="8229600" cy="5865515"/>
          </a:xfrm>
        </p:spPr>
        <p:txBody>
          <a:bodyPr/>
          <a:lstStyle/>
          <a:p>
            <a:pPr marL="0" indent="0" algn="just">
              <a:buNone/>
            </a:pPr>
            <a:r>
              <a:rPr lang="fr-FR" u="sng" dirty="0" smtClean="0"/>
              <a:t>Ex 1:</a:t>
            </a:r>
            <a:r>
              <a:rPr lang="fr-FR" dirty="0" smtClean="0"/>
              <a:t> </a:t>
            </a:r>
            <a:r>
              <a:rPr lang="fr-FR" i="1" dirty="0" smtClean="0"/>
              <a:t>Sonate pour piano nº 14 </a:t>
            </a:r>
            <a:r>
              <a:rPr lang="fr-FR" dirty="0" smtClean="0"/>
              <a:t>de Beethoven (souvent appelée </a:t>
            </a:r>
            <a:r>
              <a:rPr lang="fr-FR" i="1" dirty="0" smtClean="0"/>
              <a:t>Sonate au clair de lune</a:t>
            </a:r>
            <a:r>
              <a:rPr lang="fr-FR" dirty="0" smtClean="0"/>
              <a:t>) de 1801 fait ressentir la mélancolie de l’artiste vis-à-vis d’un amour impossible, avec la  comtesse </a:t>
            </a:r>
            <a:r>
              <a:rPr lang="fr-FR" dirty="0" err="1" smtClean="0"/>
              <a:t>Giulietta</a:t>
            </a:r>
            <a:r>
              <a:rPr lang="fr-FR" dirty="0" smtClean="0"/>
              <a:t> </a:t>
            </a:r>
            <a:r>
              <a:rPr lang="fr-FR" dirty="0" err="1" smtClean="0"/>
              <a:t>Guicciardi</a:t>
            </a:r>
            <a:r>
              <a:rPr lang="fr-FR" dirty="0" smtClean="0"/>
              <a:t>, à qui il dédie cette </a:t>
            </a:r>
            <a:r>
              <a:rPr lang="fr-FR" dirty="0" smtClean="0"/>
              <a:t>œuvre (si le lien ne marche pas, allez </a:t>
            </a:r>
            <a:r>
              <a:rPr lang="fr-FR" dirty="0" smtClean="0">
                <a:hlinkClick r:id="rId4"/>
              </a:rPr>
              <a:t>ici</a:t>
            </a:r>
            <a:r>
              <a:rPr lang="fr-FR" dirty="0" smtClean="0"/>
              <a:t>).</a:t>
            </a:r>
            <a:endParaRPr lang="fr-FR" dirty="0"/>
          </a:p>
        </p:txBody>
      </p:sp>
      <p:pic>
        <p:nvPicPr>
          <p:cNvPr id="5" name="08-AudioTrack 0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779912" y="4005064"/>
            <a:ext cx="1324595" cy="1324595"/>
          </a:xfrm>
          <a:prstGeom prst="rect">
            <a:avLst/>
          </a:prstGeom>
        </p:spPr>
      </p:pic>
    </p:spTree>
    <p:extLst>
      <p:ext uri="{BB962C8B-B14F-4D97-AF65-F5344CB8AC3E}">
        <p14:creationId xmlns:p14="http://schemas.microsoft.com/office/powerpoint/2010/main" val="11203372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8920" fill="hold"/>
                                        <p:tgtEl>
                                          <p:spTgt spid="5"/>
                                        </p:tgtEl>
                                      </p:cBhvr>
                                    </p:cmd>
                                  </p:childTnLst>
                                </p:cTn>
                              </p:par>
                            </p:childTnLst>
                          </p:cTn>
                        </p:par>
                      </p:childTnLst>
                    </p:cTn>
                  </p:par>
                </p:childTnLst>
              </p:cTn>
              <p:nextCondLst>
                <p:cond evt="onClick" delay="0">
                  <p:tgtEl>
                    <p:spTgt spid="5"/>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60648"/>
            <a:ext cx="8229600" cy="5865515"/>
          </a:xfrm>
        </p:spPr>
        <p:txBody>
          <a:bodyPr/>
          <a:lstStyle/>
          <a:p>
            <a:pPr algn="just"/>
            <a:r>
              <a:rPr lang="fr-FR" u="sng" dirty="0" smtClean="0"/>
              <a:t>Ex 2 :</a:t>
            </a:r>
            <a:r>
              <a:rPr lang="fr-FR" dirty="0" smtClean="0"/>
              <a:t> </a:t>
            </a:r>
            <a:r>
              <a:rPr lang="fr-FR" i="1" dirty="0" smtClean="0"/>
              <a:t>Le Cri</a:t>
            </a:r>
            <a:r>
              <a:rPr lang="fr-FR" dirty="0" smtClean="0"/>
              <a:t>, tableau expressionniste de l'artiste norvégien Edvard Munch, peint entre 1893 et 1917</a:t>
            </a:r>
            <a:endParaRPr lang="fr-FR"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1556792"/>
            <a:ext cx="3733403" cy="4757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98984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23528" y="476672"/>
            <a:ext cx="8507288" cy="5616624"/>
          </a:xfrm>
        </p:spPr>
        <p:txBody>
          <a:bodyPr>
            <a:normAutofit fontScale="92500"/>
          </a:bodyPr>
          <a:lstStyle/>
          <a:p>
            <a:pPr marL="0" indent="0" algn="just">
              <a:buNone/>
            </a:pPr>
            <a:r>
              <a:rPr lang="fr-FR" dirty="0" smtClean="0"/>
              <a:t>l’art semble aussi avoir </a:t>
            </a:r>
            <a:r>
              <a:rPr lang="fr-FR" u="sng" dirty="0" smtClean="0"/>
              <a:t>une fonction libératrice</a:t>
            </a:r>
            <a:r>
              <a:rPr lang="fr-FR" dirty="0" smtClean="0"/>
              <a:t>, aussi bien pour l’artiste, qui peut exprimer ses émotions et s’en libérer, que pour le spectateur d’une œuvre. C’est ce que l’on appelle </a:t>
            </a:r>
            <a:r>
              <a:rPr lang="fr-FR" u="sng" dirty="0" smtClean="0"/>
              <a:t>l’effet cathartique de l’œuvre d’art</a:t>
            </a:r>
            <a:r>
              <a:rPr lang="fr-FR" dirty="0" smtClean="0"/>
              <a:t>, du grec </a:t>
            </a:r>
            <a:r>
              <a:rPr lang="fr-FR" i="1" dirty="0" smtClean="0"/>
              <a:t>catharsis</a:t>
            </a:r>
            <a:r>
              <a:rPr lang="fr-FR" dirty="0" smtClean="0"/>
              <a:t> (purification). </a:t>
            </a:r>
          </a:p>
          <a:p>
            <a:pPr marL="0" indent="0" algn="just">
              <a:buNone/>
            </a:pPr>
            <a:r>
              <a:rPr lang="fr-FR" u="sng" dirty="0" smtClean="0"/>
              <a:t>Ex 1: </a:t>
            </a:r>
            <a:r>
              <a:rPr lang="fr-FR" dirty="0" smtClean="0"/>
              <a:t>Goethe</a:t>
            </a:r>
            <a:r>
              <a:rPr lang="fr-FR" i="1" dirty="0" smtClean="0"/>
              <a:t>, Les Souffrances du jeune Werther </a:t>
            </a:r>
            <a:r>
              <a:rPr lang="fr-FR" dirty="0" smtClean="0"/>
              <a:t>(1774) : l’auteur se libère, en mettant en scène un suicide, de ses propres tendances suicidaires. C’est ce que Freud appelle </a:t>
            </a:r>
            <a:r>
              <a:rPr lang="fr-FR" u="sng" dirty="0" smtClean="0"/>
              <a:t>la sublimation</a:t>
            </a:r>
            <a:r>
              <a:rPr lang="fr-FR" dirty="0" smtClean="0"/>
              <a:t>. </a:t>
            </a:r>
          </a:p>
          <a:p>
            <a:pPr marL="0" indent="0" algn="just">
              <a:buNone/>
            </a:pPr>
            <a:r>
              <a:rPr lang="fr-FR" u="sng" dirty="0" smtClean="0"/>
              <a:t>Ex 2: </a:t>
            </a:r>
            <a:r>
              <a:rPr lang="fr-FR" dirty="0" smtClean="0"/>
              <a:t>Purger ses passions, voilà le rôle du théâtre au sein de la Cité selon Aristote (</a:t>
            </a:r>
            <a:r>
              <a:rPr lang="fr-FR" i="1" dirty="0" smtClean="0"/>
              <a:t>La poétique</a:t>
            </a:r>
            <a:r>
              <a:rPr lang="fr-FR" dirty="0" smtClean="0"/>
              <a:t>, ch.VI).</a:t>
            </a:r>
            <a:endParaRPr lang="fr-FR" dirty="0"/>
          </a:p>
        </p:txBody>
      </p:sp>
    </p:spTree>
    <p:extLst>
      <p:ext uri="{BB962C8B-B14F-4D97-AF65-F5344CB8AC3E}">
        <p14:creationId xmlns:p14="http://schemas.microsoft.com/office/powerpoint/2010/main" val="19084076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23528" y="476672"/>
            <a:ext cx="8507288" cy="5616624"/>
          </a:xfrm>
        </p:spPr>
        <p:txBody>
          <a:bodyPr>
            <a:normAutofit/>
          </a:bodyPr>
          <a:lstStyle/>
          <a:p>
            <a:pPr marL="0" indent="0" algn="just">
              <a:buNone/>
            </a:pPr>
            <a:r>
              <a:rPr lang="fr-FR" dirty="0" smtClean="0"/>
              <a:t>Utilisation politique de l’art, potentialisée  par l’art de masse, selon Walter Benjamin. Exemple du cinéma hollywoodien qui aliène les masses, en leur faisant rêver les révoltes, les aventures et le bien-être, et dès lors ne plus souhaiter les réaliser dans leur vie misérable, qu’ils acceptent mieux par ce dérivatif (dans </a:t>
            </a:r>
            <a:r>
              <a:rPr lang="fr-FR" i="1" dirty="0" smtClean="0"/>
              <a:t>L’œuvre d’art…</a:t>
            </a:r>
            <a:r>
              <a:rPr lang="fr-FR" dirty="0" smtClean="0"/>
              <a:t>).</a:t>
            </a:r>
          </a:p>
          <a:p>
            <a:pPr marL="0" indent="0" algn="just">
              <a:buNone/>
            </a:pPr>
            <a:r>
              <a:rPr lang="fr-FR" dirty="0" smtClean="0"/>
              <a:t>Platon rejette les artistes de sa Cité idéale, car ils jouent d’une façon </a:t>
            </a:r>
            <a:r>
              <a:rPr lang="fr-FR" dirty="0" err="1" smtClean="0"/>
              <a:t>imaîtrisée</a:t>
            </a:r>
            <a:r>
              <a:rPr lang="fr-FR" dirty="0" smtClean="0"/>
              <a:t> sur les sentiments des spectateurs (dans </a:t>
            </a:r>
            <a:r>
              <a:rPr lang="fr-FR" i="1" dirty="0" smtClean="0"/>
              <a:t>La République</a:t>
            </a:r>
            <a:r>
              <a:rPr lang="fr-FR" dirty="0" smtClean="0"/>
              <a:t>, livre X).</a:t>
            </a:r>
            <a:endParaRPr lang="fr-FR" dirty="0"/>
          </a:p>
        </p:txBody>
      </p:sp>
    </p:spTree>
    <p:extLst>
      <p:ext uri="{BB962C8B-B14F-4D97-AF65-F5344CB8AC3E}">
        <p14:creationId xmlns:p14="http://schemas.microsoft.com/office/powerpoint/2010/main" val="35548997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60648"/>
            <a:ext cx="8229600" cy="5865515"/>
          </a:xfrm>
        </p:spPr>
        <p:txBody>
          <a:bodyPr/>
          <a:lstStyle/>
          <a:p>
            <a:pPr marL="0" indent="0">
              <a:buNone/>
            </a:pPr>
            <a:r>
              <a:rPr lang="fr-FR" u="sng" dirty="0"/>
              <a:t>L</a:t>
            </a:r>
            <a:r>
              <a:rPr lang="fr-FR" u="sng" dirty="0" smtClean="0"/>
              <a:t>’art propagande</a:t>
            </a:r>
            <a:endParaRPr lang="fr-FR" dirty="0" smtClean="0"/>
          </a:p>
          <a:p>
            <a:pPr marL="0" indent="0">
              <a:buNone/>
            </a:pPr>
            <a:r>
              <a:rPr lang="fr-FR" sz="2800" u="sng" dirty="0" smtClean="0"/>
              <a:t>Ex classique:</a:t>
            </a:r>
            <a:r>
              <a:rPr lang="fr-FR" sz="2800" dirty="0" smtClean="0"/>
              <a:t>  </a:t>
            </a:r>
            <a:r>
              <a:rPr lang="fr-FR" sz="2800" i="1" dirty="0" smtClean="0"/>
              <a:t>Sacre de l'empereur Napoléon… </a:t>
            </a:r>
            <a:r>
              <a:rPr lang="fr-FR" sz="2800" dirty="0" smtClean="0"/>
              <a:t>de Jacques-Louis David (1807)</a:t>
            </a:r>
            <a:endParaRPr lang="fr-FR" sz="28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700807"/>
            <a:ext cx="7920880" cy="4990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18164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60648"/>
            <a:ext cx="8229600" cy="5865515"/>
          </a:xfrm>
        </p:spPr>
        <p:txBody>
          <a:bodyPr>
            <a:normAutofit lnSpcReduction="10000"/>
          </a:bodyPr>
          <a:lstStyle/>
          <a:p>
            <a:pPr marL="0" indent="0" algn="just">
              <a:buNone/>
            </a:pPr>
            <a:r>
              <a:rPr lang="fr-FR" dirty="0" smtClean="0"/>
              <a:t>Walter Benjamin explique qu’un autre cinéma que le cinéma hollywoodien est possible, qui filmerait les travailleurs. Ils deviendraient alors conscients de leur propre condition d’exploitation, et se rebelleraient contre le système libéral. L’art pourrait ainsi avoir un rôle moral et politique fort. L’ironie de cet art consiste donc, pour Benjamin, dans le fait qu’il provient de la technique, mais peut tout aussi bien faire oublier l’exploitation de l’homme dans le monde technique du travail, que lui en faire prendre conscience (</a:t>
            </a:r>
            <a:r>
              <a:rPr lang="fr-FR" i="1" dirty="0" smtClean="0"/>
              <a:t>L’œuvre d’art</a:t>
            </a:r>
            <a:r>
              <a:rPr lang="fr-FR" dirty="0" smtClean="0"/>
              <a:t>…)</a:t>
            </a:r>
            <a:endParaRPr lang="fr-FR" dirty="0"/>
          </a:p>
        </p:txBody>
      </p:sp>
    </p:spTree>
    <p:extLst>
      <p:ext uri="{BB962C8B-B14F-4D97-AF65-F5344CB8AC3E}">
        <p14:creationId xmlns:p14="http://schemas.microsoft.com/office/powerpoint/2010/main" val="24993363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39552" y="692696"/>
            <a:ext cx="8229600" cy="5040560"/>
          </a:xfrm>
        </p:spPr>
        <p:txBody>
          <a:bodyPr>
            <a:normAutofit/>
          </a:bodyPr>
          <a:lstStyle/>
          <a:p>
            <a:pPr marL="0" indent="0" algn="just">
              <a:buNone/>
            </a:pPr>
            <a:r>
              <a:rPr lang="fr-FR" dirty="0" smtClean="0"/>
              <a:t>Une œuvre d’art. </a:t>
            </a:r>
            <a:r>
              <a:rPr lang="fr-FR" i="1" dirty="0" smtClean="0"/>
              <a:t>Fontaine</a:t>
            </a:r>
            <a:r>
              <a:rPr lang="fr-FR" dirty="0" smtClean="0"/>
              <a:t>, de Marcel Duchamp. Musée national d'Art moderne.3e réplique. Réalisée sous la direction de l'artiste en 1964 par la Galerie Schwarz. Faïence blanche recouverte de glaçure céramique et de peinture. 63 × 48 ×35 cm.</a:t>
            </a:r>
          </a:p>
          <a:p>
            <a:pPr marL="0" indent="0" algn="just">
              <a:buNone/>
            </a:pPr>
            <a:endParaRPr lang="fr-FR" dirty="0"/>
          </a:p>
          <a:p>
            <a:pPr marL="0" indent="0" algn="just">
              <a:buNone/>
            </a:pPr>
            <a:r>
              <a:rPr lang="fr-FR" dirty="0" smtClean="0"/>
              <a:t>Qu’est-ce qui différencie alors une œuvre d’art de tout autre objet technique ?</a:t>
            </a:r>
            <a:endParaRPr lang="fr-FR" dirty="0"/>
          </a:p>
        </p:txBody>
      </p:sp>
    </p:spTree>
    <p:extLst>
      <p:ext uri="{BB962C8B-B14F-4D97-AF65-F5344CB8AC3E}">
        <p14:creationId xmlns:p14="http://schemas.microsoft.com/office/powerpoint/2010/main" val="30945815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60648"/>
            <a:ext cx="8229600" cy="5865515"/>
          </a:xfrm>
        </p:spPr>
        <p:txBody>
          <a:bodyPr/>
          <a:lstStyle/>
          <a:p>
            <a:pPr marL="0" indent="0" algn="just">
              <a:buNone/>
            </a:pPr>
            <a:r>
              <a:rPr lang="fr-FR" dirty="0" smtClean="0"/>
              <a:t>Marx : la technique est une aliénation, une dépossession de l’individu par les objets-outils qu’il manipule toute la journée, de manière répétitive, de par le travail à la chaîne très présent à son époque. Une illustration de cette thèse est présente dans </a:t>
            </a:r>
            <a:r>
              <a:rPr lang="fr-FR" i="1" dirty="0" smtClean="0"/>
              <a:t>Les temps modernes </a:t>
            </a:r>
            <a:r>
              <a:rPr lang="fr-FR" dirty="0" smtClean="0"/>
              <a:t>de Charlie Chaplin. L’être humain survit par son travail, qui lui laisse peu de temps, et il ne peut s’épanouir en lui puisqu’il ne possède pas ce qu’il produit. Le salaire n’est là que pour qu’il survive, et, ainsi, consomme.</a:t>
            </a:r>
            <a:endParaRPr lang="fr-FR" dirty="0"/>
          </a:p>
        </p:txBody>
      </p:sp>
    </p:spTree>
    <p:extLst>
      <p:ext uri="{BB962C8B-B14F-4D97-AF65-F5344CB8AC3E}">
        <p14:creationId xmlns:p14="http://schemas.microsoft.com/office/powerpoint/2010/main" val="2226662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490066"/>
          </a:xfrm>
        </p:spPr>
        <p:txBody>
          <a:bodyPr>
            <a:noAutofit/>
          </a:bodyPr>
          <a:lstStyle/>
          <a:p>
            <a:r>
              <a:rPr lang="fr-FR" sz="2800" dirty="0" smtClean="0"/>
              <a:t>Extrait des </a:t>
            </a:r>
            <a:r>
              <a:rPr lang="fr-FR" sz="2800" i="1" dirty="0" smtClean="0"/>
              <a:t>Temps modernes </a:t>
            </a:r>
            <a:r>
              <a:rPr lang="fr-FR" sz="2800" dirty="0" smtClean="0"/>
              <a:t>de C. Chaplin (1936)</a:t>
            </a:r>
            <a:endParaRPr lang="fr-FR" sz="2800" dirty="0"/>
          </a:p>
        </p:txBody>
      </p:sp>
      <p:pic>
        <p:nvPicPr>
          <p:cNvPr id="4" name="L_ENFER DES MACHINES (Charlie Chaplin dans Les Temps moderne.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03648" y="764704"/>
            <a:ext cx="5976664" cy="4887425"/>
          </a:xfrm>
          <a:prstGeom prst="rect">
            <a:avLst/>
          </a:prstGeom>
        </p:spPr>
      </p:pic>
      <p:sp>
        <p:nvSpPr>
          <p:cNvPr id="6" name="ZoneTexte 5"/>
          <p:cNvSpPr txBox="1"/>
          <p:nvPr/>
        </p:nvSpPr>
        <p:spPr>
          <a:xfrm>
            <a:off x="1443325" y="5845006"/>
            <a:ext cx="6081003" cy="369332"/>
          </a:xfrm>
          <a:prstGeom prst="rect">
            <a:avLst/>
          </a:prstGeom>
          <a:noFill/>
        </p:spPr>
        <p:txBody>
          <a:bodyPr wrap="square" rtlCol="0">
            <a:spAutoFit/>
          </a:bodyPr>
          <a:lstStyle/>
          <a:p>
            <a:pPr algn="ctr"/>
            <a:r>
              <a:rPr lang="fr-FR" dirty="0" smtClean="0"/>
              <a:t>Source : http</a:t>
            </a:r>
            <a:r>
              <a:rPr lang="fr-FR" dirty="0"/>
              <a:t>://youtu.be/iFrbLOryGjU</a:t>
            </a:r>
          </a:p>
        </p:txBody>
      </p:sp>
    </p:spTree>
    <p:extLst>
      <p:ext uri="{BB962C8B-B14F-4D97-AF65-F5344CB8AC3E}">
        <p14:creationId xmlns:p14="http://schemas.microsoft.com/office/powerpoint/2010/main" val="5328334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7544" y="116632"/>
            <a:ext cx="8229600" cy="5793507"/>
          </a:xfrm>
        </p:spPr>
        <p:txBody>
          <a:bodyPr>
            <a:noAutofit/>
          </a:bodyPr>
          <a:lstStyle/>
          <a:p>
            <a:pPr marL="0" indent="0" algn="just">
              <a:buNone/>
            </a:pPr>
            <a:r>
              <a:rPr lang="fr-FR" sz="2000" dirty="0"/>
              <a:t>« Le travail du paysan ne </a:t>
            </a:r>
            <a:r>
              <a:rPr lang="fr-FR" sz="2000" i="1" dirty="0"/>
              <a:t>provoque</a:t>
            </a:r>
            <a:r>
              <a:rPr lang="fr-FR" sz="2000" dirty="0"/>
              <a:t> pas la terre cultivable. Quand il sème le grain, il confie aux forces de croissance et il veille à ce qu’elle prospère. [… Or] la culture des champs, elle aussi, a été prise dans le mouvement aspirant d’un mode de culture d’un autre genre, qui </a:t>
            </a:r>
            <a:r>
              <a:rPr lang="fr-FR" sz="2000" i="1" dirty="0"/>
              <a:t>requiert</a:t>
            </a:r>
            <a:r>
              <a:rPr lang="fr-FR" sz="2000" dirty="0"/>
              <a:t> la nature. Il la requiert au sens de la provocation. L’agriculture est aujourd’hui une industrie d’alimentation motorisée. L’air est requis pour la fourniture d’azote, le sol pour celle de minerais. [...]</a:t>
            </a:r>
          </a:p>
          <a:p>
            <a:pPr marL="0" indent="0" algn="just">
              <a:buNone/>
            </a:pPr>
            <a:r>
              <a:rPr lang="fr-FR" sz="2000" dirty="0"/>
              <a:t>À partir de la mise en place de l'énergie électrique, le fleuve du Rhin apparaît, lui aussi, comme quelque chose de commis. La centrale n'est pas construite dans le courant du Rhin comme le vieux pont de bois qui depuis des siècles unit une rive à l'autre. C'est bien plutôt le fleuve qui est muré dans la centrale. Mais le Rhin, répondra-t-on, demeure de toute façon le fleuve du paysage. Soit, mais comment le demeure-t-il ? Pas autrement que comme un objet pour lequel on passe une commande, l'objet d'une visite organisée par une agence de voyages, laquelle a constituée là-bas une industrie de vacances. […]</a:t>
            </a:r>
          </a:p>
          <a:p>
            <a:pPr marL="0" indent="0" algn="just">
              <a:buNone/>
            </a:pPr>
            <a:r>
              <a:rPr lang="fr-FR" sz="2000" dirty="0"/>
              <a:t>La menace qui pèse sur l'homme ne provient pas en premier lieu des machines et appareils de la technique, dont l'action peut éventuellement être mortelle. La menace véritable a déjà atteint l'homme dans son être. » </a:t>
            </a:r>
            <a:endParaRPr lang="fr-FR" sz="2000" dirty="0" smtClean="0"/>
          </a:p>
          <a:p>
            <a:pPr marL="0" indent="0" algn="r">
              <a:buNone/>
            </a:pPr>
            <a:r>
              <a:rPr lang="fr-FR" sz="2000" dirty="0" smtClean="0"/>
              <a:t>HEIDEGGER, </a:t>
            </a:r>
            <a:r>
              <a:rPr lang="fr-FR" sz="2000" i="1" dirty="0" smtClean="0"/>
              <a:t>La question de la technique</a:t>
            </a:r>
            <a:r>
              <a:rPr lang="fr-FR" sz="2000" dirty="0" smtClean="0"/>
              <a:t>.</a:t>
            </a:r>
            <a:endParaRPr lang="fr-FR" sz="2000" dirty="0"/>
          </a:p>
        </p:txBody>
      </p:sp>
    </p:spTree>
    <p:extLst>
      <p:ext uri="{BB962C8B-B14F-4D97-AF65-F5344CB8AC3E}">
        <p14:creationId xmlns:p14="http://schemas.microsoft.com/office/powerpoint/2010/main" val="26377826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60648"/>
            <a:ext cx="8229600" cy="5865515"/>
          </a:xfrm>
        </p:spPr>
        <p:txBody>
          <a:bodyPr>
            <a:normAutofit fontScale="92500" lnSpcReduction="20000"/>
          </a:bodyPr>
          <a:lstStyle/>
          <a:p>
            <a:pPr marL="0" indent="0" algn="just">
              <a:buNone/>
            </a:pPr>
            <a:r>
              <a:rPr lang="fr-FR" dirty="0" smtClean="0"/>
              <a:t>Pour Heidegger, la technique nous fait avoir un rapport au réel transformé, n’étant plus en harmonie avec la nature. La technique n’est plus qu’un instrument de productivité, alors que la </a:t>
            </a:r>
            <a:r>
              <a:rPr lang="fr-FR" i="1" dirty="0" err="1" smtClean="0"/>
              <a:t>technê</a:t>
            </a:r>
            <a:r>
              <a:rPr lang="fr-FR" dirty="0" smtClean="0"/>
              <a:t> grecque valorisait autant le « savoir » que le « faire ».</a:t>
            </a:r>
          </a:p>
          <a:p>
            <a:pPr marL="0" indent="0" algn="just">
              <a:buNone/>
            </a:pPr>
            <a:r>
              <a:rPr lang="fr-FR" dirty="0" smtClean="0"/>
              <a:t>Descartes voulait que l’homme, par les progrès techniques, « se rende comme maître et possesseur de la nature » (</a:t>
            </a:r>
            <a:r>
              <a:rPr lang="fr-FR" i="1" dirty="0" smtClean="0"/>
              <a:t>Discours de la méthode</a:t>
            </a:r>
            <a:r>
              <a:rPr lang="fr-FR" dirty="0" smtClean="0"/>
              <a:t>, VIe partie). Mais l’homme, à force de vouloir maîtriser la nature, n’</a:t>
            </a:r>
            <a:r>
              <a:rPr lang="fr-FR" dirty="0" err="1" smtClean="0"/>
              <a:t>a-t-il</a:t>
            </a:r>
            <a:r>
              <a:rPr lang="fr-FR" dirty="0" smtClean="0"/>
              <a:t> pas fini par la mépriser ? C’est toute la réflexion actuelle sur la dérive technologique et les dégâts écologiques qu’elle provoque qui est en jeu ici.</a:t>
            </a:r>
            <a:endParaRPr lang="fr-FR" dirty="0"/>
          </a:p>
        </p:txBody>
      </p:sp>
    </p:spTree>
    <p:extLst>
      <p:ext uri="{BB962C8B-B14F-4D97-AF65-F5344CB8AC3E}">
        <p14:creationId xmlns:p14="http://schemas.microsoft.com/office/powerpoint/2010/main" val="42136956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60648"/>
            <a:ext cx="8229600" cy="5865515"/>
          </a:xfrm>
        </p:spPr>
        <p:txBody>
          <a:bodyPr/>
          <a:lstStyle/>
          <a:p>
            <a:pPr marL="0" indent="0" algn="just">
              <a:buNone/>
            </a:pPr>
            <a:r>
              <a:rPr lang="fr-FR" dirty="0" smtClean="0"/>
              <a:t>Les nouvelles formes d’aliénation par la technique : Toni </a:t>
            </a:r>
            <a:r>
              <a:rPr lang="fr-FR" dirty="0" err="1" smtClean="0"/>
              <a:t>Négri</a:t>
            </a:r>
            <a:r>
              <a:rPr lang="fr-FR" dirty="0" smtClean="0"/>
              <a:t>, M. Hardt: </a:t>
            </a:r>
            <a:r>
              <a:rPr lang="fr-FR" i="1" dirty="0" smtClean="0"/>
              <a:t>Empire</a:t>
            </a:r>
            <a:r>
              <a:rPr lang="fr-FR" dirty="0" smtClean="0"/>
              <a:t>, </a:t>
            </a:r>
            <a:r>
              <a:rPr lang="fr-FR" i="1" dirty="0" smtClean="0"/>
              <a:t>Multitude</a:t>
            </a:r>
            <a:r>
              <a:rPr lang="fr-FR" dirty="0" smtClean="0"/>
              <a:t> : le travailleur se croit libre parce qu’il travaille chez lui, mais en réalité il perd son « chez lui », qui devient une annexe de son travail.</a:t>
            </a:r>
          </a:p>
          <a:p>
            <a:pPr marL="0" indent="0" algn="just">
              <a:buNone/>
            </a:pPr>
            <a:r>
              <a:rPr lang="fr-FR" dirty="0" smtClean="0"/>
              <a:t>De même, le fait d’être joignable à tout instant est aliénant (mail, téléphones portables). « L’homme ne peut vivre sans coulisses », nous disait </a:t>
            </a:r>
            <a:r>
              <a:rPr lang="fr-FR" dirty="0" smtClean="0"/>
              <a:t>Arendt (dans </a:t>
            </a:r>
            <a:r>
              <a:rPr lang="fr-FR" i="1" dirty="0" smtClean="0"/>
              <a:t>La vie de l’esprit</a:t>
            </a:r>
            <a:r>
              <a:rPr lang="fr-FR" dirty="0" smtClean="0"/>
              <a:t>), </a:t>
            </a:r>
            <a:r>
              <a:rPr lang="fr-FR" dirty="0" smtClean="0"/>
              <a:t>sans sphère privée.</a:t>
            </a:r>
            <a:endParaRPr lang="fr-FR" dirty="0"/>
          </a:p>
        </p:txBody>
      </p:sp>
    </p:spTree>
    <p:extLst>
      <p:ext uri="{BB962C8B-B14F-4D97-AF65-F5344CB8AC3E}">
        <p14:creationId xmlns:p14="http://schemas.microsoft.com/office/powerpoint/2010/main" val="8905215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476672"/>
            <a:ext cx="8229600" cy="5649491"/>
          </a:xfrm>
        </p:spPr>
        <p:txBody>
          <a:bodyPr>
            <a:normAutofit fontScale="85000" lnSpcReduction="20000"/>
          </a:bodyPr>
          <a:lstStyle/>
          <a:p>
            <a:pPr marL="0" indent="0" algn="just">
              <a:buNone/>
            </a:pPr>
            <a:r>
              <a:rPr lang="fr-FR" dirty="0" smtClean="0"/>
              <a:t>Selon Arendt, la technique est un « déjà-là », auquel l’homme doit adapter sa pensée et son action. Rejeter la technique n’a aucune chance d’aboutir ; tenter d’en penser l’usage le plus libérateur pour l’homme est notre tâche par rapport à elle. La technique, donc, pose la question du progrès : est-ce que, parce qu’on PEUT faire une opération technique, on DOIT la faire ? </a:t>
            </a:r>
          </a:p>
          <a:p>
            <a:pPr marL="0" indent="0" algn="just">
              <a:buNone/>
            </a:pPr>
            <a:r>
              <a:rPr lang="fr-FR" dirty="0" smtClean="0"/>
              <a:t>Hans Jonas , dans </a:t>
            </a:r>
            <a:r>
              <a:rPr lang="fr-FR" i="1" dirty="0" smtClean="0"/>
              <a:t>Le principe de responsabilité</a:t>
            </a:r>
            <a:r>
              <a:rPr lang="fr-FR" dirty="0" smtClean="0"/>
              <a:t>, montre tous les risques qu’il y a à raisonner ainsi : par son énorme pouvoir qu'il a avant tout grâce à la technique moderne, l'homme a désormais les capacités de s'autodétruire en peu de temps. C'est pourquoi il y a ici une nouvelle question qui doit entrer dans le domaine des considérations éthiques : tout ce qui peut nuire, y compris aux générations futures, doit être interdit dans l’avancée technologique. </a:t>
            </a:r>
            <a:endParaRPr lang="fr-FR" dirty="0"/>
          </a:p>
        </p:txBody>
      </p:sp>
    </p:spTree>
    <p:extLst>
      <p:ext uri="{BB962C8B-B14F-4D97-AF65-F5344CB8AC3E}">
        <p14:creationId xmlns:p14="http://schemas.microsoft.com/office/powerpoint/2010/main" val="34100690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476672"/>
            <a:ext cx="8229600" cy="5649491"/>
          </a:xfrm>
        </p:spPr>
        <p:txBody>
          <a:bodyPr>
            <a:normAutofit fontScale="85000" lnSpcReduction="20000"/>
          </a:bodyPr>
          <a:lstStyle/>
          <a:p>
            <a:pPr marL="0" indent="0" algn="just">
              <a:buNone/>
            </a:pPr>
            <a:r>
              <a:rPr lang="fr-FR" dirty="0" smtClean="0"/>
              <a:t>Selon Arendt, la technique est un « déjà-là », auquel l’homme doit adapter sa pensée et son action. Rejeter la technique n’a aucune chance d’aboutir ; tenter d’en penser l’usage le plus libérateur pour l’homme est notre tâche par rapport à elle. La technique, donc, pose la question du progrès : est-ce que, parce qu’on PEUT faire une opération technique, on DOIT la faire ? </a:t>
            </a:r>
          </a:p>
          <a:p>
            <a:pPr marL="0" indent="0" algn="just">
              <a:buNone/>
            </a:pPr>
            <a:r>
              <a:rPr lang="fr-FR" dirty="0" smtClean="0"/>
              <a:t>Hans Jonas , dans </a:t>
            </a:r>
            <a:r>
              <a:rPr lang="fr-FR" i="1" dirty="0" smtClean="0"/>
              <a:t>Le principe de responsabilité</a:t>
            </a:r>
            <a:r>
              <a:rPr lang="fr-FR" dirty="0" smtClean="0"/>
              <a:t>, montre tous les risques qu’il y a à raisonner ainsi : par son énorme pouvoir qu'il a avant tout grâce à la technique moderne, l'homme a désormais les capacités de s'autodétruire en peu de temps. C'est pourquoi il y a ici une nouvelle question qui doit entrer dans le domaine des considérations éthiques : tout ce qui peut nuire, y compris aux générations futures, doit être interdit dans l’avancée technologique. </a:t>
            </a:r>
            <a:endParaRPr lang="fr-FR" dirty="0"/>
          </a:p>
        </p:txBody>
      </p:sp>
    </p:spTree>
    <p:extLst>
      <p:ext uri="{BB962C8B-B14F-4D97-AF65-F5344CB8AC3E}">
        <p14:creationId xmlns:p14="http://schemas.microsoft.com/office/powerpoint/2010/main" val="42851224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404664"/>
            <a:ext cx="8229600" cy="5721499"/>
          </a:xfrm>
        </p:spPr>
        <p:txBody>
          <a:bodyPr/>
          <a:lstStyle/>
          <a:p>
            <a:pPr marL="0" indent="0">
              <a:buNone/>
            </a:pPr>
            <a:r>
              <a:rPr lang="fr-FR" u="sng" dirty="0" smtClean="0"/>
              <a:t>Le rapport art / réalité: doit-il la représenter ?</a:t>
            </a:r>
          </a:p>
          <a:p>
            <a:pPr marL="0" indent="0">
              <a:buNone/>
            </a:pPr>
            <a:endParaRPr lang="fr-FR"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895350"/>
            <a:ext cx="5066961" cy="5557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95726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404664"/>
            <a:ext cx="8229600" cy="5721499"/>
          </a:xfrm>
        </p:spPr>
        <p:txBody>
          <a:bodyPr/>
          <a:lstStyle/>
          <a:p>
            <a:pPr marL="0" indent="0">
              <a:buNone/>
            </a:pPr>
            <a:r>
              <a:rPr lang="fr-FR" u="sng" dirty="0" smtClean="0"/>
              <a:t>La </a:t>
            </a:r>
            <a:r>
              <a:rPr lang="fr-FR" i="1" u="sng" dirty="0" smtClean="0"/>
              <a:t>mimésis </a:t>
            </a:r>
            <a:r>
              <a:rPr lang="fr-FR" u="sng" dirty="0" smtClean="0"/>
              <a:t>(imitation – représentation)</a:t>
            </a:r>
          </a:p>
          <a:p>
            <a:pPr marL="0" indent="0">
              <a:buNone/>
            </a:pPr>
            <a:endParaRPr lang="fr-FR"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1268760"/>
            <a:ext cx="4762500"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971600" y="4725144"/>
            <a:ext cx="7200800" cy="1569660"/>
          </a:xfrm>
          <a:prstGeom prst="rect">
            <a:avLst/>
          </a:prstGeom>
          <a:noFill/>
        </p:spPr>
        <p:txBody>
          <a:bodyPr wrap="square" rtlCol="0">
            <a:spAutoFit/>
          </a:bodyPr>
          <a:lstStyle/>
          <a:p>
            <a:pPr algn="just"/>
            <a:r>
              <a:rPr lang="fr-FR" sz="2400" i="1" dirty="0" smtClean="0"/>
              <a:t>La Trahison des images </a:t>
            </a:r>
            <a:r>
              <a:rPr lang="fr-FR" sz="2400" dirty="0" smtClean="0"/>
              <a:t>(1929, huile sur toile, 62 x 81 cm, Art Institute of Chicago) est un des tableaux les plus célèbres de René Magritte. Il représente une pipe, mais n’en est pas une !</a:t>
            </a:r>
            <a:endParaRPr lang="fr-FR" sz="2400" dirty="0"/>
          </a:p>
        </p:txBody>
      </p:sp>
    </p:spTree>
    <p:extLst>
      <p:ext uri="{BB962C8B-B14F-4D97-AF65-F5344CB8AC3E}">
        <p14:creationId xmlns:p14="http://schemas.microsoft.com/office/powerpoint/2010/main" val="17326944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5536" y="620688"/>
            <a:ext cx="8435280" cy="4896543"/>
          </a:xfrm>
        </p:spPr>
        <p:txBody>
          <a:bodyPr/>
          <a:lstStyle/>
          <a:p>
            <a:pPr marL="0" indent="0">
              <a:buNone/>
            </a:pPr>
            <a:r>
              <a:rPr lang="fr-FR" dirty="0" smtClean="0"/>
              <a:t>Remise en cause du caractère de représentation du réel dans l’art, et même de la notion d’œuvre d’art comme objet : </a:t>
            </a:r>
            <a:r>
              <a:rPr lang="fr-FR" dirty="0"/>
              <a:t>Goodman </a:t>
            </a:r>
            <a:r>
              <a:rPr lang="fr-FR" dirty="0" smtClean="0"/>
              <a:t>dans </a:t>
            </a:r>
            <a:r>
              <a:rPr lang="fr-FR" i="1" dirty="0"/>
              <a:t>Manières de faire des mondes</a:t>
            </a:r>
            <a:r>
              <a:rPr lang="fr-FR" dirty="0"/>
              <a:t>, </a:t>
            </a:r>
            <a:r>
              <a:rPr lang="fr-FR" dirty="0" smtClean="0"/>
              <a:t>montre que </a:t>
            </a:r>
            <a:r>
              <a:rPr lang="fr-FR" u="sng" dirty="0" smtClean="0"/>
              <a:t>l’œuvre </a:t>
            </a:r>
            <a:r>
              <a:rPr lang="fr-FR" u="sng" dirty="0"/>
              <a:t>d’art n’est pas une chose, mais un événement</a:t>
            </a:r>
            <a:r>
              <a:rPr lang="fr-FR" dirty="0"/>
              <a:t>, dont le sens peut changer en fonction du contexte dans lequel nous vivons cet événement (une œuvre d’art à une époque donnée ne le sera peut-être plus par la suite, et inversement) ?</a:t>
            </a:r>
          </a:p>
        </p:txBody>
      </p:sp>
    </p:spTree>
    <p:extLst>
      <p:ext uri="{BB962C8B-B14F-4D97-AF65-F5344CB8AC3E}">
        <p14:creationId xmlns:p14="http://schemas.microsoft.com/office/powerpoint/2010/main" val="6513189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1520" y="188640"/>
            <a:ext cx="8640960" cy="6192688"/>
          </a:xfrm>
        </p:spPr>
        <p:txBody>
          <a:bodyPr>
            <a:normAutofit fontScale="92500" lnSpcReduction="20000"/>
          </a:bodyPr>
          <a:lstStyle/>
          <a:p>
            <a:pPr marL="0" indent="0" algn="just">
              <a:buNone/>
            </a:pPr>
            <a:r>
              <a:rPr lang="fr-FR" dirty="0" smtClean="0"/>
              <a:t>le mot « </a:t>
            </a:r>
            <a:r>
              <a:rPr lang="fr-FR" dirty="0" err="1" smtClean="0"/>
              <a:t>technê</a:t>
            </a:r>
            <a:r>
              <a:rPr lang="fr-FR" dirty="0" smtClean="0"/>
              <a:t> » signifiait indistinctement art et technique. On ne différenciait donc pas les deux notions, et un sculpteur d’un boulanger, par exemple. Dans la notion d’art comme dans celle de technique, nous avons une référence claire à un savoir-faire.</a:t>
            </a:r>
          </a:p>
          <a:p>
            <a:pPr marL="0" indent="0">
              <a:buNone/>
            </a:pPr>
            <a:endParaRPr lang="fr-FR" dirty="0" smtClean="0"/>
          </a:p>
          <a:p>
            <a:pPr marL="0" indent="0">
              <a:buNone/>
            </a:pPr>
            <a:endParaRPr lang="fr-FR" dirty="0" smtClean="0"/>
          </a:p>
          <a:p>
            <a:pPr marL="0" indent="0" algn="just">
              <a:buNone/>
            </a:pPr>
            <a:r>
              <a:rPr lang="fr-FR" dirty="0" smtClean="0"/>
              <a:t>Platon, comme Aristote, différencient ce qui était naturel (qui vient de la nature, « </a:t>
            </a:r>
            <a:r>
              <a:rPr lang="fr-FR" i="1" dirty="0" err="1" smtClean="0"/>
              <a:t>phusis</a:t>
            </a:r>
            <a:r>
              <a:rPr lang="fr-FR" dirty="0" smtClean="0"/>
              <a:t> » en grec, qui a donné « physique ») et ce qui était artificiel (c’est-à-dire produit d’un art, « </a:t>
            </a:r>
            <a:r>
              <a:rPr lang="fr-FR" i="1" dirty="0" err="1" smtClean="0"/>
              <a:t>technê</a:t>
            </a:r>
            <a:r>
              <a:rPr lang="fr-FR" dirty="0" smtClean="0"/>
              <a:t> »). Les objets naturels sont produits par eux-mêmes (la graine devient plante par elle-même), là où les objets artificiels sont produits par une cause extérieure humaine (une chaise est produite par l’artisan).</a:t>
            </a:r>
          </a:p>
          <a:p>
            <a:pPr marL="0" indent="0">
              <a:buNone/>
            </a:pPr>
            <a:endParaRPr lang="fr-FR" dirty="0" smtClean="0"/>
          </a:p>
          <a:p>
            <a:pPr marL="0" indent="0">
              <a:buNone/>
            </a:pPr>
            <a:endParaRPr lang="fr-FR" dirty="0"/>
          </a:p>
        </p:txBody>
      </p:sp>
    </p:spTree>
    <p:extLst>
      <p:ext uri="{BB962C8B-B14F-4D97-AF65-F5344CB8AC3E}">
        <p14:creationId xmlns:p14="http://schemas.microsoft.com/office/powerpoint/2010/main" val="24737180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404664"/>
            <a:ext cx="8229600" cy="5721499"/>
          </a:xfrm>
        </p:spPr>
        <p:txBody>
          <a:bodyPr>
            <a:normAutofit fontScale="85000" lnSpcReduction="10000"/>
          </a:bodyPr>
          <a:lstStyle/>
          <a:p>
            <a:pPr marL="0" indent="0" algn="just">
              <a:buNone/>
            </a:pPr>
            <a:r>
              <a:rPr lang="fr-FR" dirty="0" smtClean="0"/>
              <a:t>Hegel, déjà, au XIXe siècle se moquait en effet des artistes voulant imiter le réel, tel Zeuxis dans l’Antiquité qui « peignait des raisins qui avaient une apparence tellement naturelle que des pigeons s’y trompaient et venaient les picorer, et </a:t>
            </a:r>
            <a:r>
              <a:rPr lang="fr-FR" dirty="0" err="1" smtClean="0"/>
              <a:t>Praxeas</a:t>
            </a:r>
            <a:r>
              <a:rPr lang="fr-FR" dirty="0" smtClean="0"/>
              <a:t> peignit un rideau qui trompa un homme, le peintre lui même. [...] Au lieu de louer des œuvres d’art, parce qu’elles ont réussi à tromper des pigeons et des singes, on devrait plutôt blâmer ceux qui croient exalter la valeur d’une œuvre d’art en faisant ressortir ces banales curiosités et en voyant dans celles ci l’expression la plus élevée de l’art</a:t>
            </a:r>
            <a:r>
              <a:rPr lang="fr-FR" dirty="0" smtClean="0"/>
              <a:t>. [...] </a:t>
            </a:r>
            <a:r>
              <a:rPr lang="fr-FR" dirty="0" smtClean="0"/>
              <a:t>D’une façon générale, il faut dire que l’art, quand il se borne à imiter, ne peut rivaliser avec la nature, et qu’il ressemble à un ver qui s’efforce en rampant d’imiter un éléphant » (</a:t>
            </a:r>
            <a:r>
              <a:rPr lang="fr-FR" i="1" dirty="0" smtClean="0"/>
              <a:t>Introduction à l’Esthétique</a:t>
            </a:r>
            <a:r>
              <a:rPr lang="fr-FR" dirty="0" smtClean="0"/>
              <a:t>). </a:t>
            </a:r>
            <a:endParaRPr lang="fr-FR" dirty="0"/>
          </a:p>
        </p:txBody>
      </p:sp>
    </p:spTree>
    <p:extLst>
      <p:ext uri="{BB962C8B-B14F-4D97-AF65-F5344CB8AC3E}">
        <p14:creationId xmlns:p14="http://schemas.microsoft.com/office/powerpoint/2010/main" val="17228059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60648"/>
            <a:ext cx="8229600" cy="5865515"/>
          </a:xfrm>
        </p:spPr>
        <p:txBody>
          <a:bodyPr>
            <a:normAutofit fontScale="92500" lnSpcReduction="10000"/>
          </a:bodyPr>
          <a:lstStyle/>
          <a:p>
            <a:pPr marL="0" indent="0" algn="just">
              <a:buNone/>
            </a:pPr>
            <a:r>
              <a:rPr lang="fr-FR" u="sng" dirty="0" smtClean="0"/>
              <a:t>Le </a:t>
            </a:r>
            <a:r>
              <a:rPr lang="fr-FR" u="sng" dirty="0" smtClean="0"/>
              <a:t>problème du jugement du goût :</a:t>
            </a:r>
            <a:r>
              <a:rPr lang="fr-FR" dirty="0" smtClean="0"/>
              <a:t> on voudrait que ce qui nous plaît plaise aussi aux autres. Mais on ne peut leur montrer que ce que l’on trouve beau l’est en vérité. Voilà pourquoi Kant explique que « </a:t>
            </a:r>
            <a:r>
              <a:rPr lang="fr-FR" u="sng" dirty="0" smtClean="0"/>
              <a:t>Est beau ce qui plaît universellement [on aimerait que cela plaise à tous] sans concept [mais on ne peut démontrer à tous que ce que l’on trouve beau l’est réellement]</a:t>
            </a:r>
            <a:r>
              <a:rPr lang="fr-FR" dirty="0" smtClean="0"/>
              <a:t> » dans la </a:t>
            </a:r>
            <a:r>
              <a:rPr lang="fr-FR" i="1" dirty="0" smtClean="0"/>
              <a:t>Critique de la Faculté de Juger </a:t>
            </a:r>
            <a:r>
              <a:rPr lang="fr-FR" dirty="0" smtClean="0"/>
              <a:t>(§6). Le beau n’est pas le seul agrément des sens ; il fait participer notre intelligence, qui peut d’autant mieux apprécier l’originalité de l’œuvre qu’elle en connait beaucoup de par la culture qu’elle a. Du beau, « on peut en discuter, mais pas en disputer » (on ne peut trancher un vainqueur).</a:t>
            </a:r>
            <a:endParaRPr lang="fr-FR" dirty="0"/>
          </a:p>
        </p:txBody>
      </p:sp>
    </p:spTree>
    <p:extLst>
      <p:ext uri="{BB962C8B-B14F-4D97-AF65-F5344CB8AC3E}">
        <p14:creationId xmlns:p14="http://schemas.microsoft.com/office/powerpoint/2010/main" val="42415686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60648"/>
            <a:ext cx="8229600" cy="5865515"/>
          </a:xfrm>
        </p:spPr>
        <p:txBody>
          <a:bodyPr>
            <a:normAutofit lnSpcReduction="10000"/>
          </a:bodyPr>
          <a:lstStyle/>
          <a:p>
            <a:pPr marL="0" indent="0" algn="just">
              <a:buNone/>
            </a:pPr>
            <a:r>
              <a:rPr lang="fr-FR" dirty="0" smtClean="0"/>
              <a:t>Aristote mettait déjà au jour que nous pouvons prendre plaisir à la contemplation de la représentation de quelque chose qui nous répugnerait si nous avions à le voir dans la réalité. Ainsi, nous pouvons prendre plaisir à contempler un cadavre bien peint, là où le même cadavre dans le réel nous répugnerait (</a:t>
            </a:r>
            <a:r>
              <a:rPr lang="fr-FR" i="1" dirty="0" smtClean="0"/>
              <a:t>La poétique</a:t>
            </a:r>
            <a:r>
              <a:rPr lang="fr-FR" dirty="0" smtClean="0"/>
              <a:t>, </a:t>
            </a:r>
            <a:r>
              <a:rPr lang="fr-FR" dirty="0" err="1" smtClean="0"/>
              <a:t>ch.IV</a:t>
            </a:r>
            <a:r>
              <a:rPr lang="fr-FR" dirty="0" smtClean="0"/>
              <a:t>).  Cette idée est reprise et développée par Kant pour qui « </a:t>
            </a:r>
            <a:r>
              <a:rPr lang="fr-FR" u="sng" dirty="0" smtClean="0"/>
              <a:t>L’art n’est pas la représentation d’une belle chose, mais la belle représentation d’une chose</a:t>
            </a:r>
            <a:r>
              <a:rPr lang="fr-FR" dirty="0" smtClean="0"/>
              <a:t> » (</a:t>
            </a:r>
            <a:r>
              <a:rPr lang="fr-FR" i="1" dirty="0" smtClean="0"/>
              <a:t>Critique de la Faculté de Juger</a:t>
            </a:r>
            <a:r>
              <a:rPr lang="fr-FR" dirty="0" smtClean="0"/>
              <a:t>, §48). </a:t>
            </a:r>
            <a:endParaRPr lang="fr-FR" dirty="0"/>
          </a:p>
        </p:txBody>
      </p:sp>
    </p:spTree>
    <p:extLst>
      <p:ext uri="{BB962C8B-B14F-4D97-AF65-F5344CB8AC3E}">
        <p14:creationId xmlns:p14="http://schemas.microsoft.com/office/powerpoint/2010/main" val="3094137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5536" y="260648"/>
            <a:ext cx="8229600" cy="5865515"/>
          </a:xfrm>
        </p:spPr>
        <p:txBody>
          <a:bodyPr/>
          <a:lstStyle/>
          <a:p>
            <a:pPr marL="0" indent="0" algn="ctr">
              <a:buNone/>
            </a:pPr>
            <a:r>
              <a:rPr lang="fr-FR" u="sng" dirty="0" smtClean="0"/>
              <a:t>Deux </a:t>
            </a:r>
            <a:r>
              <a:rPr lang="fr-FR" u="sng" dirty="0" smtClean="0"/>
              <a:t>citations</a:t>
            </a:r>
            <a:r>
              <a:rPr lang="fr-FR" u="sng" dirty="0"/>
              <a:t> </a:t>
            </a:r>
            <a:r>
              <a:rPr lang="fr-FR" u="sng" dirty="0" smtClean="0"/>
              <a:t>synthétiques </a:t>
            </a:r>
            <a:r>
              <a:rPr lang="fr-FR" u="sng" dirty="0" smtClean="0"/>
              <a:t>:</a:t>
            </a:r>
            <a:endParaRPr lang="fr-FR" u="sng" dirty="0" smtClean="0"/>
          </a:p>
          <a:p>
            <a:pPr marL="0" indent="0" algn="just">
              <a:buNone/>
            </a:pPr>
            <a:endParaRPr lang="fr-FR" dirty="0"/>
          </a:p>
          <a:p>
            <a:pPr marL="0" indent="0" algn="just">
              <a:buNone/>
            </a:pPr>
            <a:r>
              <a:rPr lang="fr-FR" dirty="0" smtClean="0"/>
              <a:t>« </a:t>
            </a:r>
            <a:r>
              <a:rPr lang="fr-FR" u="sng" dirty="0"/>
              <a:t>L'art ne reproduit pas le visible ; il rend visible</a:t>
            </a:r>
            <a:r>
              <a:rPr lang="fr-FR" dirty="0"/>
              <a:t> </a:t>
            </a:r>
            <a:r>
              <a:rPr lang="fr-FR" dirty="0" smtClean="0"/>
              <a:t>» (Paul Klee)</a:t>
            </a:r>
          </a:p>
          <a:p>
            <a:pPr marL="0" indent="0" algn="just">
              <a:buNone/>
            </a:pPr>
            <a:endParaRPr lang="fr-FR" dirty="0"/>
          </a:p>
          <a:p>
            <a:pPr marL="0" indent="0" algn="just">
              <a:buNone/>
            </a:pPr>
            <a:r>
              <a:rPr lang="fr-FR" dirty="0" smtClean="0"/>
              <a:t>« </a:t>
            </a:r>
            <a:r>
              <a:rPr lang="fr-FR" u="sng" dirty="0" smtClean="0"/>
              <a:t>L’œuvre d’art est une finalité sans fin</a:t>
            </a:r>
            <a:r>
              <a:rPr lang="fr-FR" dirty="0" smtClean="0"/>
              <a:t> » (Kant, </a:t>
            </a:r>
            <a:r>
              <a:rPr lang="fr-FR" i="1" dirty="0" smtClean="0"/>
              <a:t>Critique de la Faculté de Juger</a:t>
            </a:r>
            <a:r>
              <a:rPr lang="fr-FR" dirty="0" smtClean="0"/>
              <a:t>) : c’est une œuvre qui est finalisée, suivant un certain ordre, mais qui n’a pas de but propre, contrairement à un objet technique.</a:t>
            </a:r>
            <a:endParaRPr lang="fr-FR" dirty="0"/>
          </a:p>
        </p:txBody>
      </p:sp>
    </p:spTree>
    <p:extLst>
      <p:ext uri="{BB962C8B-B14F-4D97-AF65-F5344CB8AC3E}">
        <p14:creationId xmlns:p14="http://schemas.microsoft.com/office/powerpoint/2010/main" val="15127220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_art D_art - L_origine du monde, Courbet, au Musée d_Orsay .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03648" y="1124744"/>
            <a:ext cx="6354836" cy="5196677"/>
          </a:xfrm>
          <a:prstGeom prst="rect">
            <a:avLst/>
          </a:prstGeom>
        </p:spPr>
      </p:pic>
      <p:sp>
        <p:nvSpPr>
          <p:cNvPr id="2" name="ZoneTexte 1"/>
          <p:cNvSpPr txBox="1"/>
          <p:nvPr/>
        </p:nvSpPr>
        <p:spPr>
          <a:xfrm>
            <a:off x="1432800" y="260648"/>
            <a:ext cx="6336704" cy="646331"/>
          </a:xfrm>
          <a:prstGeom prst="rect">
            <a:avLst/>
          </a:prstGeom>
          <a:noFill/>
        </p:spPr>
        <p:txBody>
          <a:bodyPr wrap="square" rtlCol="0">
            <a:spAutoFit/>
          </a:bodyPr>
          <a:lstStyle/>
          <a:p>
            <a:pPr algn="ctr"/>
            <a:r>
              <a:rPr lang="fr-FR" dirty="0" smtClean="0"/>
              <a:t>D’Art </a:t>
            </a:r>
            <a:r>
              <a:rPr lang="fr-FR" dirty="0" err="1" smtClean="0"/>
              <a:t>d’Art</a:t>
            </a:r>
            <a:r>
              <a:rPr lang="fr-FR" dirty="0" smtClean="0"/>
              <a:t> sur </a:t>
            </a:r>
            <a:r>
              <a:rPr lang="fr-FR" i="1" dirty="0" smtClean="0"/>
              <a:t>L’origine du monde de Courbet</a:t>
            </a:r>
            <a:r>
              <a:rPr lang="fr-FR" dirty="0" smtClean="0"/>
              <a:t> (1866) :</a:t>
            </a:r>
          </a:p>
          <a:p>
            <a:pPr algn="ctr"/>
            <a:r>
              <a:rPr lang="fr-FR" dirty="0" smtClean="0"/>
              <a:t>- Source </a:t>
            </a:r>
            <a:r>
              <a:rPr lang="fr-FR" dirty="0"/>
              <a:t>: </a:t>
            </a:r>
            <a:r>
              <a:rPr lang="fr-FR" dirty="0">
                <a:hlinkClick r:id="rId5"/>
              </a:rPr>
              <a:t>http://</a:t>
            </a:r>
            <a:r>
              <a:rPr lang="fr-FR" dirty="0" smtClean="0">
                <a:hlinkClick r:id="rId5"/>
              </a:rPr>
              <a:t>youtu.be/QbL5k9jOInU</a:t>
            </a:r>
            <a:r>
              <a:rPr lang="fr-FR" dirty="0" smtClean="0"/>
              <a:t>  (Art, réalisme, censure)</a:t>
            </a:r>
            <a:endParaRPr lang="fr-FR" dirty="0"/>
          </a:p>
        </p:txBody>
      </p:sp>
    </p:spTree>
    <p:extLst>
      <p:ext uri="{BB962C8B-B14F-4D97-AF65-F5344CB8AC3E}">
        <p14:creationId xmlns:p14="http://schemas.microsoft.com/office/powerpoint/2010/main" val="15245364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39552" y="332656"/>
            <a:ext cx="7272808" cy="1384995"/>
          </a:xfrm>
          <a:prstGeom prst="rect">
            <a:avLst/>
          </a:prstGeom>
          <a:noFill/>
        </p:spPr>
        <p:txBody>
          <a:bodyPr wrap="square" rtlCol="0">
            <a:spAutoFit/>
          </a:bodyPr>
          <a:lstStyle/>
          <a:p>
            <a:pPr algn="ctr"/>
            <a:r>
              <a:rPr lang="fr-FR" sz="2800" dirty="0" smtClean="0"/>
              <a:t>L’œuvre d’art n’a-t-elle de valeur et de sens qu’au sein d’une culture donnée ?</a:t>
            </a:r>
          </a:p>
          <a:p>
            <a:pPr algn="ctr"/>
            <a:r>
              <a:rPr lang="fr-FR" sz="2800" dirty="0" smtClean="0"/>
              <a:t>Extrait de « Rendez-vous en Terre inconnue »</a:t>
            </a:r>
            <a:endParaRPr lang="fr-FR" sz="2800" dirty="0"/>
          </a:p>
        </p:txBody>
      </p:sp>
      <p:pic>
        <p:nvPicPr>
          <p:cNvPr id="3" name="ZXVOyFtwKFY?version=3&amp;hl=fr_FR&amp;rel=0"/>
          <p:cNvPicPr>
            <a:picLocks noRot="1" noChangeAspect="1"/>
          </p:cNvPicPr>
          <p:nvPr>
            <a:videoFile r:link="rId1"/>
          </p:nvPr>
        </p:nvPicPr>
        <p:blipFill>
          <a:blip r:embed="rId3"/>
          <a:stretch>
            <a:fillRect/>
          </a:stretch>
        </p:blipFill>
        <p:spPr>
          <a:xfrm>
            <a:off x="683568" y="1900177"/>
            <a:ext cx="7680853" cy="4320480"/>
          </a:xfrm>
          <a:prstGeom prst="rect">
            <a:avLst/>
          </a:prstGeom>
        </p:spPr>
      </p:pic>
    </p:spTree>
    <p:extLst>
      <p:ext uri="{BB962C8B-B14F-4D97-AF65-F5344CB8AC3E}">
        <p14:creationId xmlns:p14="http://schemas.microsoft.com/office/powerpoint/2010/main" val="41167527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403648" y="476672"/>
            <a:ext cx="6264696" cy="923330"/>
          </a:xfrm>
          <a:prstGeom prst="rect">
            <a:avLst/>
          </a:prstGeom>
          <a:noFill/>
        </p:spPr>
        <p:txBody>
          <a:bodyPr wrap="square" rtlCol="0">
            <a:spAutoFit/>
          </a:bodyPr>
          <a:lstStyle/>
          <a:p>
            <a:pPr algn="ctr"/>
            <a:r>
              <a:rPr lang="fr-FR" dirty="0"/>
              <a:t>D'Art </a:t>
            </a:r>
            <a:r>
              <a:rPr lang="fr-FR" dirty="0" err="1"/>
              <a:t>d'Art</a:t>
            </a:r>
            <a:r>
              <a:rPr lang="fr-FR" dirty="0"/>
              <a:t> - Eugène Delacroix - </a:t>
            </a:r>
            <a:r>
              <a:rPr lang="fr-FR" i="1" dirty="0"/>
              <a:t>La liberté guidant le </a:t>
            </a:r>
            <a:r>
              <a:rPr lang="fr-FR" i="1" dirty="0" smtClean="0"/>
              <a:t>peuple</a:t>
            </a:r>
          </a:p>
          <a:p>
            <a:pPr algn="ctr"/>
            <a:r>
              <a:rPr lang="fr-FR" dirty="0"/>
              <a:t>Source : </a:t>
            </a:r>
            <a:r>
              <a:rPr lang="fr-FR" dirty="0">
                <a:hlinkClick r:id="rId4"/>
              </a:rPr>
              <a:t>http://</a:t>
            </a:r>
            <a:r>
              <a:rPr lang="fr-FR" dirty="0" smtClean="0">
                <a:hlinkClick r:id="rId4"/>
              </a:rPr>
              <a:t>youtu.be/kRO0JU-HVms</a:t>
            </a:r>
            <a:r>
              <a:rPr lang="fr-FR" dirty="0" smtClean="0"/>
              <a:t> </a:t>
            </a:r>
          </a:p>
          <a:p>
            <a:pPr algn="ctr"/>
            <a:r>
              <a:rPr lang="fr-FR" dirty="0" smtClean="0"/>
              <a:t>(Art, société, histoire) </a:t>
            </a:r>
            <a:endParaRPr lang="fr-FR" dirty="0"/>
          </a:p>
        </p:txBody>
      </p:sp>
      <p:pic>
        <p:nvPicPr>
          <p:cNvPr id="4" name="NEW D_Art d_Art - Eugène Delacroix - La liberté guidant le peu.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28066" y="1556792"/>
            <a:ext cx="5680826" cy="4645504"/>
          </a:xfrm>
          <a:prstGeom prst="rect">
            <a:avLst/>
          </a:prstGeom>
        </p:spPr>
      </p:pic>
    </p:spTree>
    <p:extLst>
      <p:ext uri="{BB962C8B-B14F-4D97-AF65-F5344CB8AC3E}">
        <p14:creationId xmlns:p14="http://schemas.microsoft.com/office/powerpoint/2010/main" val="18680544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5536" y="382013"/>
            <a:ext cx="8352928" cy="5509200"/>
          </a:xfrm>
          <a:prstGeom prst="rect">
            <a:avLst/>
          </a:prstGeom>
        </p:spPr>
        <p:txBody>
          <a:bodyPr wrap="square">
            <a:spAutoFit/>
          </a:bodyPr>
          <a:lstStyle/>
          <a:p>
            <a:pPr algn="just"/>
            <a:r>
              <a:rPr lang="fr-FR" sz="3200" dirty="0" smtClean="0"/>
              <a:t>L’objet d’art se caractérise par le fait qu’il n’a pas d’utilité spécifique : il est créé par l’artiste pour être contemplé, écouté, joué, etc. (tableaux, musiques, pièces de théâtres, …). L’objet technique ou artisanal, lui, a une utilité : une chaise est faite dans le but de s’asseoir, une baguette de pain pour manger, etc.</a:t>
            </a:r>
          </a:p>
          <a:p>
            <a:pPr algn="just"/>
            <a:endParaRPr lang="fr-FR" sz="3200" dirty="0" smtClean="0"/>
          </a:p>
          <a:p>
            <a:pPr algn="just"/>
            <a:r>
              <a:rPr lang="fr-FR" sz="3200" dirty="0"/>
              <a:t>L</a:t>
            </a:r>
            <a:r>
              <a:rPr lang="fr-FR" sz="3200" dirty="0" smtClean="0"/>
              <a:t>’œuvre d’art est unique, alors que l’objet technique est reproductible, parfois à l’infini, surtout depuis le travail à la chaîne. </a:t>
            </a:r>
            <a:endParaRPr lang="fr-FR" sz="3200" dirty="0"/>
          </a:p>
        </p:txBody>
      </p:sp>
    </p:spTree>
    <p:extLst>
      <p:ext uri="{BB962C8B-B14F-4D97-AF65-F5344CB8AC3E}">
        <p14:creationId xmlns:p14="http://schemas.microsoft.com/office/powerpoint/2010/main" val="7999845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11560" y="404664"/>
            <a:ext cx="8229600" cy="5937523"/>
          </a:xfrm>
        </p:spPr>
        <p:txBody>
          <a:bodyPr>
            <a:normAutofit lnSpcReduction="10000"/>
          </a:bodyPr>
          <a:lstStyle/>
          <a:p>
            <a:pPr marL="0" indent="0" algn="just">
              <a:buNone/>
            </a:pPr>
            <a:r>
              <a:rPr lang="fr-FR" dirty="0" smtClean="0"/>
              <a:t>Alain (XXe), dans le </a:t>
            </a:r>
            <a:r>
              <a:rPr lang="fr-FR" i="1" dirty="0" smtClean="0"/>
              <a:t>Système des Beaux-Arts</a:t>
            </a:r>
            <a:r>
              <a:rPr lang="fr-FR" dirty="0" smtClean="0"/>
              <a:t>, explique en effet que « l’artiste diffère de l’artisan », car l’artisan suit des règles précises qu’il a en tête, et qu’il n’a pas toujours inventées, alors que l’artiste invente ses propres règles au fur et à mesure qu’il crée l’œuvre d’art : « Il est clair [que le peintre] ne peut avoir le projet de toutes les couleurs qu’il emploiera à l’œuvre dès qu’il commence ; l’idée lui vient à mesure qu’il fait […] Il est spectateur aussi de son œuvre  en train de naître. Et c’est là le propre de l’artiste ».</a:t>
            </a:r>
          </a:p>
          <a:p>
            <a:pPr marL="0" indent="0">
              <a:buNone/>
            </a:pPr>
            <a:endParaRPr lang="fr-FR" dirty="0"/>
          </a:p>
        </p:txBody>
      </p:sp>
    </p:spTree>
    <p:extLst>
      <p:ext uri="{BB962C8B-B14F-4D97-AF65-F5344CB8AC3E}">
        <p14:creationId xmlns:p14="http://schemas.microsoft.com/office/powerpoint/2010/main" val="13457509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60648"/>
            <a:ext cx="8229600" cy="5865515"/>
          </a:xfrm>
        </p:spPr>
        <p:txBody>
          <a:bodyPr/>
          <a:lstStyle/>
          <a:p>
            <a:pPr marL="0" indent="0" algn="just">
              <a:buNone/>
            </a:pPr>
            <a:r>
              <a:rPr lang="fr-FR" dirty="0" smtClean="0"/>
              <a:t>Kant (XVIIIe), qui, dans la </a:t>
            </a:r>
            <a:r>
              <a:rPr lang="fr-FR" i="1" dirty="0" smtClean="0"/>
              <a:t>Critique de la Faculté de Juger </a:t>
            </a:r>
            <a:r>
              <a:rPr lang="fr-FR" dirty="0" smtClean="0"/>
              <a:t>(§46 à 48), différencie </a:t>
            </a:r>
            <a:r>
              <a:rPr lang="fr-FR" u="sng" dirty="0" smtClean="0"/>
              <a:t>le génie scientifique</a:t>
            </a:r>
            <a:r>
              <a:rPr lang="fr-FR" dirty="0" smtClean="0"/>
              <a:t> de Newton, capable d’expliquer les étapes de son raisonnement innovant, du </a:t>
            </a:r>
            <a:r>
              <a:rPr lang="fr-FR" u="sng" dirty="0" smtClean="0"/>
              <a:t>génie artistique</a:t>
            </a:r>
            <a:r>
              <a:rPr lang="fr-FR" dirty="0" smtClean="0"/>
              <a:t>, incapable a posteriori (=après coup) d’expliquer les règles qu’il a suivies pour produire son œuvre.</a:t>
            </a:r>
          </a:p>
          <a:p>
            <a:pPr marL="0" indent="0" algn="just">
              <a:buNone/>
            </a:pPr>
            <a:endParaRPr lang="fr-FR" dirty="0"/>
          </a:p>
          <a:p>
            <a:pPr marL="0" indent="0" algn="just">
              <a:buNone/>
            </a:pPr>
            <a:r>
              <a:rPr lang="fr-FR" dirty="0" smtClean="0"/>
              <a:t>Nietzsche (XIXe) : « le génie est un long travail ». </a:t>
            </a:r>
            <a:endParaRPr lang="fr-FR" dirty="0"/>
          </a:p>
        </p:txBody>
      </p:sp>
    </p:spTree>
    <p:extLst>
      <p:ext uri="{BB962C8B-B14F-4D97-AF65-F5344CB8AC3E}">
        <p14:creationId xmlns:p14="http://schemas.microsoft.com/office/powerpoint/2010/main" val="21638109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332656"/>
            <a:ext cx="8229600" cy="5793507"/>
          </a:xfrm>
        </p:spPr>
        <p:txBody>
          <a:bodyPr>
            <a:normAutofit/>
          </a:bodyPr>
          <a:lstStyle/>
          <a:p>
            <a:pPr marL="0" indent="0" algn="just">
              <a:buNone/>
            </a:pPr>
            <a:r>
              <a:rPr lang="fr-FR" dirty="0" smtClean="0"/>
              <a:t>Kant le remarquait déjà : la plupart des artistes commencent à imiter les techniques des artistes qui les ont précédés, avant de trouver leur originalité propre, là où ils vont pouvoir réaliser leur génie propre. Kant explique en cela que le travail de la technique artistique est ce qui fait que la nature propre de l’artiste, dont il rappelle le terme latin « </a:t>
            </a:r>
            <a:r>
              <a:rPr lang="fr-FR" i="1" dirty="0" err="1" smtClean="0"/>
              <a:t>genius</a:t>
            </a:r>
            <a:r>
              <a:rPr lang="fr-FR" i="1" dirty="0" smtClean="0"/>
              <a:t> </a:t>
            </a:r>
            <a:r>
              <a:rPr lang="fr-FR" dirty="0" smtClean="0"/>
              <a:t>», s’exprime. Le génie est celui qui, par son travail technique, arrive dans son œuvre d’art à exprimer son originalité.</a:t>
            </a:r>
          </a:p>
          <a:p>
            <a:pPr marL="0" indent="0">
              <a:buNone/>
            </a:pPr>
            <a:endParaRPr lang="fr-FR" dirty="0" smtClean="0"/>
          </a:p>
          <a:p>
            <a:pPr marL="0" indent="0">
              <a:buNone/>
            </a:pPr>
            <a:endParaRPr lang="fr-FR" dirty="0"/>
          </a:p>
        </p:txBody>
      </p:sp>
    </p:spTree>
    <p:extLst>
      <p:ext uri="{BB962C8B-B14F-4D97-AF65-F5344CB8AC3E}">
        <p14:creationId xmlns:p14="http://schemas.microsoft.com/office/powerpoint/2010/main" val="16749659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332656"/>
            <a:ext cx="8229600" cy="5793507"/>
          </a:xfrm>
        </p:spPr>
        <p:txBody>
          <a:bodyPr>
            <a:normAutofit/>
          </a:bodyPr>
          <a:lstStyle/>
          <a:p>
            <a:pPr marL="0" indent="0" algn="just">
              <a:buNone/>
            </a:pPr>
            <a:r>
              <a:rPr lang="fr-FR" dirty="0" smtClean="0"/>
              <a:t>Au contraire de l’art, dans le domaine de la technique, les règles du savoir-faire sont explicables. Elles sont rationnalisées, et cherchent le maximum de production pour le minimum de coût. Cette transmission, culturelle, d’un savoir-faire, est ce qui distingue en propre la technique. </a:t>
            </a:r>
          </a:p>
          <a:p>
            <a:pPr marL="0" indent="0" algn="just">
              <a:buNone/>
            </a:pPr>
            <a:endParaRPr lang="fr-FR" dirty="0"/>
          </a:p>
          <a:p>
            <a:pPr marL="0" indent="0" algn="just">
              <a:buNone/>
            </a:pPr>
            <a:r>
              <a:rPr lang="fr-FR" dirty="0" smtClean="0"/>
              <a:t>Ex: Picasso : a commencé par s’inspirer des « classiques » avant de les subvertir en trouvant son propre style.</a:t>
            </a:r>
          </a:p>
          <a:p>
            <a:pPr marL="0" indent="0">
              <a:buNone/>
            </a:pPr>
            <a:endParaRPr lang="fr-FR" dirty="0"/>
          </a:p>
        </p:txBody>
      </p:sp>
    </p:spTree>
    <p:extLst>
      <p:ext uri="{BB962C8B-B14F-4D97-AF65-F5344CB8AC3E}">
        <p14:creationId xmlns:p14="http://schemas.microsoft.com/office/powerpoint/2010/main" val="2332706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5373216"/>
            <a:ext cx="8856984" cy="1143000"/>
          </a:xfrm>
        </p:spPr>
        <p:txBody>
          <a:bodyPr>
            <a:noAutofit/>
          </a:bodyPr>
          <a:lstStyle/>
          <a:p>
            <a:r>
              <a:rPr lang="fr-FR" sz="2400" i="1" dirty="0" smtClean="0"/>
              <a:t>Portrait d’un artiste</a:t>
            </a:r>
            <a:r>
              <a:rPr lang="fr-FR" sz="2400" dirty="0" smtClean="0"/>
              <a:t>, (Jorge Manuel </a:t>
            </a:r>
            <a:r>
              <a:rPr lang="fr-FR" sz="2400" dirty="0" err="1" smtClean="0"/>
              <a:t>Theotokopulus</a:t>
            </a:r>
            <a:r>
              <a:rPr lang="fr-FR" sz="2400" dirty="0" smtClean="0"/>
              <a:t>) </a:t>
            </a:r>
            <a:r>
              <a:rPr lang="fr-FR" sz="2400" dirty="0" err="1" smtClean="0"/>
              <a:t>Doménikos</a:t>
            </a:r>
            <a:r>
              <a:rPr lang="fr-FR" sz="2400" dirty="0" smtClean="0"/>
              <a:t> </a:t>
            </a:r>
            <a:r>
              <a:rPr lang="fr-FR" sz="2400" dirty="0" err="1" smtClean="0"/>
              <a:t>Theotokopoulos</a:t>
            </a:r>
            <a:r>
              <a:rPr lang="fr-FR" sz="2400" dirty="0" smtClean="0"/>
              <a:t> dit « El Greco » et </a:t>
            </a:r>
            <a:r>
              <a:rPr lang="fr-FR" sz="2400" i="1" dirty="0" err="1" smtClean="0"/>
              <a:t>Yo</a:t>
            </a:r>
            <a:r>
              <a:rPr lang="fr-FR" sz="2400" i="1" dirty="0" smtClean="0"/>
              <a:t>, Picasso </a:t>
            </a:r>
            <a:r>
              <a:rPr lang="fr-FR" sz="2400" dirty="0" smtClean="0"/>
              <a:t>, </a:t>
            </a:r>
            <a:r>
              <a:rPr lang="fr-FR" sz="2400" dirty="0"/>
              <a:t>P</a:t>
            </a:r>
            <a:r>
              <a:rPr lang="fr-FR" sz="2400" dirty="0" smtClean="0"/>
              <a:t>ablo Picasso (détails) succession Picasso, 2008 et </a:t>
            </a:r>
            <a:r>
              <a:rPr lang="fr-FR" sz="2400" dirty="0" err="1" smtClean="0"/>
              <a:t>Museo</a:t>
            </a:r>
            <a:r>
              <a:rPr lang="fr-FR" sz="2400" dirty="0" smtClean="0"/>
              <a:t> de </a:t>
            </a:r>
            <a:r>
              <a:rPr lang="fr-FR" sz="2400" dirty="0" err="1" smtClean="0"/>
              <a:t>bellas</a:t>
            </a:r>
            <a:r>
              <a:rPr lang="fr-FR" sz="2400" dirty="0" smtClean="0"/>
              <a:t> </a:t>
            </a:r>
            <a:r>
              <a:rPr lang="fr-FR" sz="2400" dirty="0" err="1" smtClean="0"/>
              <a:t>Artes</a:t>
            </a:r>
            <a:r>
              <a:rPr lang="fr-FR" sz="2400" dirty="0" smtClean="0"/>
              <a:t>, Séville.</a:t>
            </a:r>
            <a:endParaRPr lang="fr-FR" sz="24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332656"/>
            <a:ext cx="5184576" cy="4880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5205447"/>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955</TotalTime>
  <Words>2761</Words>
  <Application>Microsoft Office PowerPoint</Application>
  <PresentationFormat>Affichage à l'écran (4:3)</PresentationFormat>
  <Paragraphs>80</Paragraphs>
  <Slides>36</Slides>
  <Notes>1</Notes>
  <HiddenSlides>0</HiddenSlides>
  <MMClips>5</MMClips>
  <ScaleCrop>false</ScaleCrop>
  <HeadingPairs>
    <vt:vector size="4" baseType="variant">
      <vt:variant>
        <vt:lpstr>Thème</vt:lpstr>
      </vt:variant>
      <vt:variant>
        <vt:i4>1</vt:i4>
      </vt:variant>
      <vt:variant>
        <vt:lpstr>Titres des diapositives</vt:lpstr>
      </vt:variant>
      <vt:variant>
        <vt:i4>36</vt:i4>
      </vt:variant>
    </vt:vector>
  </HeadingPairs>
  <TitlesOfParts>
    <vt:vector size="37" baseType="lpstr">
      <vt:lpstr>Thème Office</vt:lpstr>
      <vt:lpstr>Activité : Art et technique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Portrait d’un artiste, (Jorge Manuel Theotokopulus) Doménikos Theotokopoulos dit « El Greco » et Yo, Picasso , Pablo Picasso (détails) succession Picasso, 2008 et Museo de bellas Artes, Séville.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Extrait des Temps modernes de C. Chaplin (1936)</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Activité : Art et technique</dc:title>
  <dc:creator>Pierre Serange</dc:creator>
  <cp:lastModifiedBy>Pierre Serange</cp:lastModifiedBy>
  <cp:revision>14</cp:revision>
  <cp:lastPrinted>2014-06-03T05:32:02Z</cp:lastPrinted>
  <dcterms:created xsi:type="dcterms:W3CDTF">2014-06-03T00:02:28Z</dcterms:created>
  <dcterms:modified xsi:type="dcterms:W3CDTF">2014-06-03T19:47:36Z</dcterms:modified>
</cp:coreProperties>
</file>